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526" r:id="rId3"/>
    <p:sldId id="534" r:id="rId4"/>
    <p:sldId id="535" r:id="rId5"/>
    <p:sldId id="546" r:id="rId6"/>
    <p:sldId id="547" r:id="rId7"/>
    <p:sldId id="548" r:id="rId8"/>
    <p:sldId id="545" r:id="rId9"/>
    <p:sldId id="527" r:id="rId10"/>
    <p:sldId id="529" r:id="rId11"/>
    <p:sldId id="528" r:id="rId12"/>
    <p:sldId id="536" r:id="rId13"/>
    <p:sldId id="537" r:id="rId14"/>
    <p:sldId id="538" r:id="rId15"/>
    <p:sldId id="531" r:id="rId16"/>
    <p:sldId id="541" r:id="rId17"/>
    <p:sldId id="532" r:id="rId18"/>
    <p:sldId id="542" r:id="rId19"/>
    <p:sldId id="543" r:id="rId2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45560"/>
    <a:srgbClr val="FFCC66"/>
    <a:srgbClr val="FF6565"/>
    <a:srgbClr val="27303D"/>
    <a:srgbClr val="2C3644"/>
    <a:srgbClr val="FF5050"/>
    <a:srgbClr val="3DA4B5"/>
    <a:srgbClr val="274541"/>
    <a:srgbClr val="FED834"/>
    <a:srgbClr val="1D33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2E4AE9F-50F3-0000-7F72-A4987C03C305}" v="17" dt="2021-02-26T02:07:00.704"/>
    <p1510:client id="{920F1F3B-9F24-4038-B48B-F5E795F02588}" v="6" dt="2021-02-26T02:24:58.425"/>
    <p1510:client id="{9F8DEAE8-D142-1D4D-A44D-4F1E0A6053BD}" v="71" dt="2021-01-05T00:55:43.01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9DCAF9ED-07DC-4A11-8D7F-57B35C25682E}" styleName="보통 스타일 1 - 강조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보통 스타일 1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954" y="28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6C7511-ED10-6F4E-8055-51A74C87DAF6}" type="datetimeFigureOut">
              <a:rPr kumimoji="1" lang="ko-KR" altLang="en-US" smtClean="0"/>
              <a:t>2021-03-02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5989F1-62F2-524E-A01E-577C5830941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36813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681611-13E1-4FDA-99E7-A5DC5908C8F0}" type="datetimeFigureOut">
              <a:rPr lang="ko-KR" altLang="en-US" smtClean="0"/>
              <a:t>2021-03-02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42F41-5C87-47B0-AD50-40FD0C0F98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95739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681611-13E1-4FDA-99E7-A5DC5908C8F0}" type="datetimeFigureOut">
              <a:rPr lang="ko-KR" altLang="en-US" smtClean="0"/>
              <a:t>2021-03-02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42F41-5C87-47B0-AD50-40FD0C0F98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98000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681611-13E1-4FDA-99E7-A5DC5908C8F0}" type="datetimeFigureOut">
              <a:rPr lang="ko-KR" altLang="en-US" smtClean="0"/>
              <a:t>2021-03-02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42F41-5C87-47B0-AD50-40FD0C0F98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2625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681611-13E1-4FDA-99E7-A5DC5908C8F0}" type="datetimeFigureOut">
              <a:rPr lang="ko-KR" altLang="en-US" smtClean="0"/>
              <a:t>2021-03-02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42F41-5C87-47B0-AD50-40FD0C0F98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83065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681611-13E1-4FDA-99E7-A5DC5908C8F0}" type="datetimeFigureOut">
              <a:rPr lang="ko-KR" altLang="en-US" smtClean="0"/>
              <a:t>2021-03-02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42F41-5C87-47B0-AD50-40FD0C0F98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22625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681611-13E1-4FDA-99E7-A5DC5908C8F0}" type="datetimeFigureOut">
              <a:rPr lang="ko-KR" altLang="en-US" smtClean="0"/>
              <a:t>2021-03-02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42F41-5C87-47B0-AD50-40FD0C0F98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29942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681611-13E1-4FDA-99E7-A5DC5908C8F0}" type="datetimeFigureOut">
              <a:rPr lang="ko-KR" altLang="en-US" smtClean="0"/>
              <a:t>2021-03-02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42F41-5C87-47B0-AD50-40FD0C0F98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05440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681611-13E1-4FDA-99E7-A5DC5908C8F0}" type="datetimeFigureOut">
              <a:rPr lang="ko-KR" altLang="en-US" smtClean="0"/>
              <a:t>2021-03-02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42F41-5C87-47B0-AD50-40FD0C0F98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7888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681611-13E1-4FDA-99E7-A5DC5908C8F0}" type="datetimeFigureOut">
              <a:rPr lang="ko-KR" altLang="en-US" smtClean="0"/>
              <a:t>2021-03-02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42F41-5C87-47B0-AD50-40FD0C0F98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84778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681611-13E1-4FDA-99E7-A5DC5908C8F0}" type="datetimeFigureOut">
              <a:rPr lang="ko-KR" altLang="en-US" smtClean="0"/>
              <a:t>2021-03-02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42F41-5C87-47B0-AD50-40FD0C0F98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06267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681611-13E1-4FDA-99E7-A5DC5908C8F0}" type="datetimeFigureOut">
              <a:rPr lang="ko-KR" altLang="en-US" smtClean="0"/>
              <a:t>2021-03-02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42F41-5C87-47B0-AD50-40FD0C0F98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49275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fld id="{AA681611-13E1-4FDA-99E7-A5DC5908C8F0}" type="datetimeFigureOut">
              <a:rPr lang="ko-KR" altLang="en-US" smtClean="0"/>
              <a:pPr/>
              <a:t>2021-03-02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fld id="{F2742F41-5C87-47B0-AD50-40FD0C0F989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73682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Malgun Gothic" panose="020B0503020000020004" pitchFamily="34" charset="-127"/>
          <a:ea typeface="Malgun Gothic" panose="020B0503020000020004" pitchFamily="34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Malgun Gothic" panose="020B0503020000020004" pitchFamily="34" charset="-127"/>
          <a:ea typeface="Malgun Gothic" panose="020B0503020000020004" pitchFamily="34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Malgun Gothic" panose="020B0503020000020004" pitchFamily="34" charset="-127"/>
          <a:ea typeface="Malgun Gothic" panose="020B0503020000020004" pitchFamily="34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Malgun Gothic" panose="020B0503020000020004" pitchFamily="34" charset="-127"/>
          <a:ea typeface="Malgun Gothic" panose="020B0503020000020004" pitchFamily="34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Malgun Gothic" panose="020B0503020000020004" pitchFamily="34" charset="-127"/>
          <a:ea typeface="Malgun Gothic" panose="020B0503020000020004" pitchFamily="34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Malgun Gothic" panose="020B0503020000020004" pitchFamily="34" charset="-127"/>
          <a:ea typeface="Malgun Gothic" panose="020B0503020000020004" pitchFamily="34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://flato.co.kr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hyperlink" Target="https://ovenapp.io/project/54e0zMgPUrt8IJ5U9Y4j9T3FHnZq1VEZ#YIkqr" TargetMode="Externa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://darum.daum.net/convention/checklist#Check7" TargetMode="External"/><Relationship Id="rId13" Type="http://schemas.openxmlformats.org/officeDocument/2006/relationships/hyperlink" Target="http://darum.daum.net/convention/checklist#Check12" TargetMode="External"/><Relationship Id="rId18" Type="http://schemas.openxmlformats.org/officeDocument/2006/relationships/hyperlink" Target="http://darum.daum.net/convention/checklist#Check17" TargetMode="External"/><Relationship Id="rId3" Type="http://schemas.openxmlformats.org/officeDocument/2006/relationships/hyperlink" Target="http://darum.daum.net/convention/checklist#Check2" TargetMode="External"/><Relationship Id="rId7" Type="http://schemas.openxmlformats.org/officeDocument/2006/relationships/hyperlink" Target="http://darum.daum.net/convention/checklist#Check6" TargetMode="External"/><Relationship Id="rId12" Type="http://schemas.openxmlformats.org/officeDocument/2006/relationships/hyperlink" Target="http://darum.daum.net/convention/checklist#Check11" TargetMode="External"/><Relationship Id="rId17" Type="http://schemas.openxmlformats.org/officeDocument/2006/relationships/hyperlink" Target="http://darum.daum.net/convention/checklist#Check16" TargetMode="External"/><Relationship Id="rId2" Type="http://schemas.openxmlformats.org/officeDocument/2006/relationships/hyperlink" Target="http://darum.daum.net/convention/checklist#Check1" TargetMode="External"/><Relationship Id="rId16" Type="http://schemas.openxmlformats.org/officeDocument/2006/relationships/hyperlink" Target="http://darum.daum.net/convention/checklist#Check15" TargetMode="External"/><Relationship Id="rId20" Type="http://schemas.openxmlformats.org/officeDocument/2006/relationships/hyperlink" Target="http://darum.daum.net/convention/checklist#Check19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darum.daum.net/convention/checklist#Check5" TargetMode="External"/><Relationship Id="rId11" Type="http://schemas.openxmlformats.org/officeDocument/2006/relationships/hyperlink" Target="http://darum.daum.net/convention/checklist#Check10" TargetMode="External"/><Relationship Id="rId5" Type="http://schemas.openxmlformats.org/officeDocument/2006/relationships/hyperlink" Target="http://darum.daum.net/convention/checklist#Check4" TargetMode="External"/><Relationship Id="rId15" Type="http://schemas.openxmlformats.org/officeDocument/2006/relationships/hyperlink" Target="http://darum.daum.net/convention/checklist#Check14" TargetMode="External"/><Relationship Id="rId10" Type="http://schemas.openxmlformats.org/officeDocument/2006/relationships/hyperlink" Target="http://darum.daum.net/convention/checklist#Check9" TargetMode="External"/><Relationship Id="rId19" Type="http://schemas.openxmlformats.org/officeDocument/2006/relationships/hyperlink" Target="http://darum.daum.net/convention/checklist#Check18" TargetMode="External"/><Relationship Id="rId4" Type="http://schemas.openxmlformats.org/officeDocument/2006/relationships/hyperlink" Target="http://darum.daum.net/convention/checklist#Check3" TargetMode="External"/><Relationship Id="rId9" Type="http://schemas.openxmlformats.org/officeDocument/2006/relationships/hyperlink" Target="http://darum.daum.net/convention/checklist#Check8" TargetMode="External"/><Relationship Id="rId14" Type="http://schemas.openxmlformats.org/officeDocument/2006/relationships/hyperlink" Target="http://darum.daum.net/convention/checklist#Check13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kakao.ai/" TargetMode="External"/><Relationship Id="rId2" Type="http://schemas.openxmlformats.org/officeDocument/2006/relationships/hyperlink" Target="https://html5up.net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161985B-9B6A-4572-82BC-68F0DD60674D}"/>
              </a:ext>
            </a:extLst>
          </p:cNvPr>
          <p:cNvSpPr txBox="1"/>
          <p:nvPr/>
        </p:nvSpPr>
        <p:spPr>
          <a:xfrm>
            <a:off x="652490" y="1823937"/>
            <a:ext cx="11031067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Malgun Gothic"/>
                <a:ea typeface="Malgun Gothic"/>
              </a:rPr>
              <a:t>웹디자인</a:t>
            </a:r>
            <a:r>
              <a:rPr lang="en-US" altLang="ko-KR" sz="3600" b="1">
                <a:solidFill>
                  <a:schemeClr val="bg1"/>
                </a:solidFill>
                <a:latin typeface="Malgun Gothic"/>
                <a:ea typeface="Malgun Gothic"/>
              </a:rPr>
              <a:t>(</a:t>
            </a:r>
            <a:r>
              <a:rPr lang="ko-KR" altLang="en-US" sz="3600" b="1" err="1">
                <a:solidFill>
                  <a:schemeClr val="bg1"/>
                </a:solidFill>
                <a:latin typeface="Malgun Gothic"/>
                <a:ea typeface="Malgun Gothic"/>
              </a:rPr>
              <a:t>웹퍼블리셔</a:t>
            </a:r>
            <a:r>
              <a:rPr lang="en-US" altLang="ko-KR" sz="3600" b="1">
                <a:solidFill>
                  <a:schemeClr val="bg1"/>
                </a:solidFill>
                <a:latin typeface="Malgun Gothic"/>
                <a:ea typeface="Malgun Gothic"/>
              </a:rPr>
              <a:t>) </a:t>
            </a:r>
            <a:r>
              <a:rPr lang="ko-KR" altLang="en-US" sz="3600" b="1">
                <a:solidFill>
                  <a:schemeClr val="bg1"/>
                </a:solidFill>
                <a:latin typeface="Malgun Gothic"/>
                <a:ea typeface="Malgun Gothic"/>
              </a:rPr>
              <a:t>과정</a:t>
            </a:r>
            <a:endParaRPr lang="en-US" altLang="ko-KR" sz="3600" b="1">
              <a:solidFill>
                <a:schemeClr val="bg1"/>
              </a:solidFill>
              <a:latin typeface="Malgun Gothic"/>
              <a:ea typeface="Malgun Gothic"/>
            </a:endParaRPr>
          </a:p>
          <a:p>
            <a:pPr algn="ctr"/>
            <a:endParaRPr lang="en-US" altLang="ko-KR" sz="360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algn="ctr"/>
            <a:r>
              <a:rPr lang="en-US" altLang="ko-KR" sz="3600">
                <a:solidFill>
                  <a:schemeClr val="bg1"/>
                </a:solidFill>
                <a:latin typeface="Malgun Gothic"/>
                <a:ea typeface="Malgun Gothic"/>
              </a:rPr>
              <a:t>2021.02.26 ~ 2021.04.05</a:t>
            </a:r>
            <a:endParaRPr lang="en-US" altLang="ko-KR" sz="1600">
              <a:solidFill>
                <a:schemeClr val="bg1"/>
              </a:solidFill>
              <a:latin typeface="Malgun Gothic"/>
              <a:ea typeface="Malgun Gothic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484068" y="4133801"/>
            <a:ext cx="3367910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ko-KR" altLang="en-US">
                <a:solidFill>
                  <a:schemeClr val="bg1"/>
                </a:solidFill>
                <a:ea typeface="맑은 고딕"/>
              </a:rPr>
              <a:t>포트폴리오 </a:t>
            </a:r>
            <a:r>
              <a:rPr lang="en-US" altLang="ko-KR">
                <a:solidFill>
                  <a:schemeClr val="bg1"/>
                </a:solidFill>
                <a:ea typeface="맑은 고딕"/>
              </a:rPr>
              <a:t>- </a:t>
            </a:r>
            <a:r>
              <a:rPr lang="en-US" altLang="ko-KR">
                <a:ea typeface="맑은 고딕"/>
                <a:hlinkClick r:id="rId2"/>
              </a:rPr>
              <a:t>http://flato.co.kr/</a:t>
            </a:r>
            <a:endParaRPr lang="ko-KR" altLang="en-US">
              <a:solidFill>
                <a:schemeClr val="bg1"/>
              </a:solidFill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4746789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B7ED61F-9315-4F8F-A88C-D0EECDC203B6}"/>
              </a:ext>
            </a:extLst>
          </p:cNvPr>
          <p:cNvSpPr txBox="1"/>
          <p:nvPr/>
        </p:nvSpPr>
        <p:spPr>
          <a:xfrm>
            <a:off x="652490" y="306466"/>
            <a:ext cx="110310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CSS3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92801FB-A7E0-4908-A30D-37F8E5D895DC}"/>
              </a:ext>
            </a:extLst>
          </p:cNvPr>
          <p:cNvCxnSpPr/>
          <p:nvPr/>
        </p:nvCxnSpPr>
        <p:spPr>
          <a:xfrm>
            <a:off x="652490" y="1120696"/>
            <a:ext cx="1088902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3DBA4B99-0B15-4F13-9C1D-50B3394F4F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8801635"/>
              </p:ext>
            </p:extLst>
          </p:nvPr>
        </p:nvGraphicFramePr>
        <p:xfrm>
          <a:off x="652489" y="1120699"/>
          <a:ext cx="10889021" cy="554318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89021">
                  <a:extLst>
                    <a:ext uri="{9D8B030D-6E8A-4147-A177-3AD203B41FA5}">
                      <a16:colId xmlns:a16="http://schemas.microsoft.com/office/drawing/2014/main" val="587884580"/>
                    </a:ext>
                  </a:extLst>
                </a:gridCol>
              </a:tblGrid>
              <a:tr h="5430832">
                <a:tc>
                  <a:txBody>
                    <a:bodyPr/>
                    <a:lstStyle/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@charset "UTF-8";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* {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margin: 0;padding: 0;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font-size: 16px;color: #000; line-height: 1.5;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box-sizing: border-box;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text-decoration: none;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list-style: none;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.wrap {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width: 1200px;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margin: 0 auto;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header {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display: flex;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justify-content: space-between;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height: 100px;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header h1 a {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display: block;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width: 140px;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height: 100px;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background: </a:t>
                      </a:r>
                      <a:r>
                        <a:rPr lang="en" altLang="ko-Kore-KR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url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(../images/</a:t>
                      </a:r>
                      <a:r>
                        <a:rPr lang="en" altLang="ko-Kore-KR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logo.png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50% no-repeat;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text-indent: -9999px;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.nav-depth1 {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display: flex;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.nav-depth1 &gt; li &gt; a {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display: block;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height: 100px;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padding: 40px 50px 0;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.nav-depth1 &gt; </a:t>
                      </a:r>
                      <a:r>
                        <a:rPr lang="en" altLang="ko-Kore-KR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li:hover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&gt; a {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border-bottom: 3px solid #000;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.nav-depth2 {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position: </a:t>
                      </a:r>
                      <a:r>
                        <a:rPr lang="en" altLang="ko-Kore-KR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relative;z-index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100;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background: #</a:t>
                      </a:r>
                      <a:r>
                        <a:rPr lang="en" altLang="ko-Kore-KR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fff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max-height: 0;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overflow: hidden;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transition: max-height .5s;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.nav-depth1 </a:t>
                      </a:r>
                      <a:r>
                        <a:rPr lang="en" altLang="ko-Kore-KR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li:hover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.nav-depth2 {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max-height: 200px;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.nav-depth2 a {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display: block;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padding: 5px 0;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text-align: center;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.nav-depth2 </a:t>
                      </a:r>
                      <a:r>
                        <a:rPr lang="en" altLang="ko-Kore-KR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a:hover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{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background: #000;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color: #</a:t>
                      </a:r>
                      <a:r>
                        <a:rPr lang="en" altLang="ko-Kore-KR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fff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/* w1200 h300 */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.slide {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overflow: hidden;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position: relative;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height: 300px;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background: </a:t>
                      </a:r>
                      <a:r>
                        <a:rPr lang="en" altLang="ko-Kore-KR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lightgray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.slide ul {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display: flex;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position: </a:t>
                      </a:r>
                      <a:r>
                        <a:rPr lang="en" altLang="ko-Kore-KR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absolute;top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0;left: 0;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.slide </a:t>
                      </a:r>
                      <a:r>
                        <a:rPr lang="en" altLang="ko-Kore-KR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img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{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width: 1200px;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height: 300px;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object-fit: cover;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object-position: 50%;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.container {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display: flex;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justify-content: space-between;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height: 320px;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padding: 20px 0;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.container &gt; section, .tab {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width: 32%;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.tab {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position: relative;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display: flex;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.tab section {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height: 50px;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.tab h2 {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cursor: pointer;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width: 192px;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height: 50px;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background: </a:t>
                      </a:r>
                      <a:r>
                        <a:rPr lang="en" altLang="ko-Kore-KR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lightgray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text-align: </a:t>
                      </a:r>
                      <a:r>
                        <a:rPr lang="en" altLang="ko-Kore-KR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center;line-height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50px;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.tab .</a:t>
                      </a:r>
                      <a:r>
                        <a:rPr lang="en" altLang="ko-Kore-KR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cont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{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display: none;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position: </a:t>
                      </a:r>
                      <a:r>
                        <a:rPr lang="en" altLang="ko-Kore-KR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absolute;top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70px;left: 0;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width: 100%;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.tab .on h2 {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background: yellow;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.tab .on .</a:t>
                      </a:r>
                      <a:r>
                        <a:rPr lang="en" altLang="ko-Kore-KR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cont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{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display: block;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.tab .</a:t>
                      </a:r>
                      <a:r>
                        <a:rPr lang="en" altLang="ko-Kore-KR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cont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.</a:t>
                      </a:r>
                      <a:r>
                        <a:rPr lang="en" altLang="ko-Kore-KR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lst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-gallery {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display: flex;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justify-content: space-between;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.tab .</a:t>
                      </a:r>
                      <a:r>
                        <a:rPr lang="en" altLang="ko-Kore-KR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cont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" altLang="ko-Kore-KR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img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{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width: 100%;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r>
                        <a:rPr lang="en" altLang="ko-Kore-KR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lst-bbs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a {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display: block;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padding: 5px 0;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r>
                        <a:rPr lang="en" altLang="ko-Kore-KR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lst-bbs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span {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float: right;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font-family: </a:t>
                      </a:r>
                      <a:r>
                        <a:rPr lang="en" altLang="ko-Kore-KR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verdana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font-size: 13px;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color: #999;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r>
                        <a:rPr lang="en" altLang="ko-Kore-KR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lst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-gallery li {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width: 32%;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/* </a:t>
                      </a:r>
                      <a:r>
                        <a:rPr lang="ko-KR" altLang="en-US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시험에서는 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object-fit </a:t>
                      </a:r>
                      <a:r>
                        <a:rPr lang="ko-KR" altLang="en-US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사용하지 마세요</a:t>
                      </a:r>
                      <a:r>
                        <a:rPr lang="en-US" altLang="ko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en" altLang="ko-Kore-KR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ie</a:t>
                      </a:r>
                      <a:r>
                        <a:rPr lang="ko-KR" altLang="en-US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에서 </a:t>
                      </a:r>
                      <a:r>
                        <a:rPr lang="ko-KR" altLang="en-US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안먹음</a:t>
                      </a:r>
                      <a:r>
                        <a:rPr lang="ko-KR" altLang="en-US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*</a:t>
                      </a:r>
                      <a:r>
                        <a:rPr lang="en-US" altLang="ko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endParaRPr lang="ko-KR" altLang="en-US" sz="1800" b="0" kern="120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ko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r>
                        <a:rPr lang="en" altLang="ko-Kore-KR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lst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-gallery </a:t>
                      </a:r>
                      <a:r>
                        <a:rPr lang="en" altLang="ko-Kore-KR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img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{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width: 100%;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height: 209px;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object-fit: cover;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object-position: center;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.col2 h2, .col3 h2 {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text-indent: -9999px;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font-size: 0;line-height: 0;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overflow: hidden;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.col3 .</a:t>
                      </a:r>
                      <a:r>
                        <a:rPr lang="en" altLang="ko-Kore-KR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cont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{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display: flex;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flex-wrap: wrap;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justify-content: space-between;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align-content: space-between;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height: 100%;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.col3 a {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display: block;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width: 49%; height: 49%;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border: 1px solid #</a:t>
                      </a:r>
                      <a:r>
                        <a:rPr lang="en" altLang="ko-Kore-KR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ddd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border-radius: 10px;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text-align: center;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.col3 </a:t>
                      </a:r>
                      <a:r>
                        <a:rPr lang="en" altLang="ko-Kore-KR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img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{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display: block;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margin: 25px auto 10px;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footer {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display: flex;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justify-content: space-between;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align-items: center;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height: 100px;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padding: 0 30px;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background: </a:t>
                      </a:r>
                      <a:r>
                        <a:rPr lang="en" altLang="ko-Kore-KR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lightgray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.copyright address {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font-style: normal;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r>
                        <a:rPr lang="en" altLang="ko-Kore-KR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sns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a {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padding: 10px;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#modal {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display: none;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justify-content: center;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align-items: center;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position: </a:t>
                      </a:r>
                      <a:r>
                        <a:rPr lang="en" altLang="ko-Kore-KR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fixed;top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0;left: 0;right: 0;bottom: 0;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background: </a:t>
                      </a:r>
                      <a:r>
                        <a:rPr lang="en" altLang="ko-Kore-KR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rgba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(0,0,0,.8);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#modal .inner {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position: relative;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display: inline-block;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border-radius: 35px;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border: 3px solid #</a:t>
                      </a:r>
                      <a:r>
                        <a:rPr lang="en" altLang="ko-Kore-KR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fff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#modal button {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position: </a:t>
                      </a:r>
                      <a:r>
                        <a:rPr lang="en" altLang="ko-Kore-KR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absolute;top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-35px;right: -35px;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width: 70px;height: 70px;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background: #</a:t>
                      </a:r>
                      <a:r>
                        <a:rPr lang="en" altLang="ko-Kore-KR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fff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border-radius: 50%;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border: none;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#modal </a:t>
                      </a:r>
                      <a:r>
                        <a:rPr lang="en" altLang="ko-Kore-KR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img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{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display: block;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lvl="0">
                        <a:buNone/>
                      </a:pPr>
                      <a:endParaRPr lang="ko-KR" altLang="en-US" sz="1200"/>
                    </a:p>
                  </a:txBody>
                  <a:tcPr marT="55321" marB="55321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246047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DDB36F92-59C5-B34B-8B39-A692460EBC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2083" y="517084"/>
            <a:ext cx="5699427" cy="976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6587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B7ED61F-9315-4F8F-A88C-D0EECDC203B6}"/>
              </a:ext>
            </a:extLst>
          </p:cNvPr>
          <p:cNvSpPr txBox="1"/>
          <p:nvPr/>
        </p:nvSpPr>
        <p:spPr>
          <a:xfrm>
            <a:off x="652490" y="333046"/>
            <a:ext cx="11031067" cy="5316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spc="-300" err="1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프로토타입</a:t>
            </a:r>
            <a:r>
              <a:rPr lang="ko-KR" altLang="en-US" sz="3200" b="1" spc="-30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설계 제작 및 사용성 테스트</a:t>
            </a:r>
            <a:endParaRPr lang="en-US" altLang="ko-KR" sz="3200" b="1" spc="-30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4" name="순서도: 처리 3">
            <a:extLst>
              <a:ext uri="{FF2B5EF4-FFF2-40B4-BE49-F238E27FC236}">
                <a16:creationId xmlns:a16="http://schemas.microsoft.com/office/drawing/2014/main" id="{CA07C3AE-9E8B-4186-99B7-1244CEFCE2EC}"/>
              </a:ext>
            </a:extLst>
          </p:cNvPr>
          <p:cNvSpPr/>
          <p:nvPr/>
        </p:nvSpPr>
        <p:spPr>
          <a:xfrm>
            <a:off x="4547507" y="2617470"/>
            <a:ext cx="2979963" cy="685801"/>
          </a:xfrm>
          <a:prstGeom prst="flowChartProcess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카카오 아이</a:t>
            </a:r>
          </a:p>
        </p:txBody>
      </p:sp>
      <p:sp>
        <p:nvSpPr>
          <p:cNvPr id="5" name="순서도: 처리 4">
            <a:extLst>
              <a:ext uri="{FF2B5EF4-FFF2-40B4-BE49-F238E27FC236}">
                <a16:creationId xmlns:a16="http://schemas.microsoft.com/office/drawing/2014/main" id="{9D68A233-3D23-4295-9CC9-6388907E0279}"/>
              </a:ext>
            </a:extLst>
          </p:cNvPr>
          <p:cNvSpPr/>
          <p:nvPr/>
        </p:nvSpPr>
        <p:spPr>
          <a:xfrm>
            <a:off x="5052060" y="4080511"/>
            <a:ext cx="1954530" cy="685801"/>
          </a:xfrm>
          <a:prstGeom prst="flowChartProcess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제품</a:t>
            </a:r>
          </a:p>
        </p:txBody>
      </p:sp>
      <p:sp>
        <p:nvSpPr>
          <p:cNvPr id="6" name="순서도: 처리 5">
            <a:extLst>
              <a:ext uri="{FF2B5EF4-FFF2-40B4-BE49-F238E27FC236}">
                <a16:creationId xmlns:a16="http://schemas.microsoft.com/office/drawing/2014/main" id="{F0F29820-87C6-4E73-AAE8-30266B888A89}"/>
              </a:ext>
            </a:extLst>
          </p:cNvPr>
          <p:cNvSpPr/>
          <p:nvPr/>
        </p:nvSpPr>
        <p:spPr>
          <a:xfrm>
            <a:off x="2740098" y="4080511"/>
            <a:ext cx="1954530" cy="685801"/>
          </a:xfrm>
          <a:prstGeom prst="flowChartProcess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서비스</a:t>
            </a:r>
          </a:p>
        </p:txBody>
      </p:sp>
      <p:sp>
        <p:nvSpPr>
          <p:cNvPr id="7" name="순서도: 처리 6">
            <a:extLst>
              <a:ext uri="{FF2B5EF4-FFF2-40B4-BE49-F238E27FC236}">
                <a16:creationId xmlns:a16="http://schemas.microsoft.com/office/drawing/2014/main" id="{D3919ACA-F4CC-48CE-B7C2-505BEFB52EA8}"/>
              </a:ext>
            </a:extLst>
          </p:cNvPr>
          <p:cNvSpPr/>
          <p:nvPr/>
        </p:nvSpPr>
        <p:spPr>
          <a:xfrm>
            <a:off x="7364022" y="4080511"/>
            <a:ext cx="1954530" cy="685801"/>
          </a:xfrm>
          <a:prstGeom prst="flowChartProcess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파트너</a:t>
            </a:r>
          </a:p>
        </p:txBody>
      </p:sp>
      <p:sp>
        <p:nvSpPr>
          <p:cNvPr id="8" name="순서도: 처리 7">
            <a:extLst>
              <a:ext uri="{FF2B5EF4-FFF2-40B4-BE49-F238E27FC236}">
                <a16:creationId xmlns:a16="http://schemas.microsoft.com/office/drawing/2014/main" id="{89E77DFE-1E5A-43AE-9C23-EA89361F1C49}"/>
              </a:ext>
            </a:extLst>
          </p:cNvPr>
          <p:cNvSpPr/>
          <p:nvPr/>
        </p:nvSpPr>
        <p:spPr>
          <a:xfrm>
            <a:off x="9675984" y="4080511"/>
            <a:ext cx="1954530" cy="685801"/>
          </a:xfrm>
          <a:prstGeom prst="flowChartProcess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회원서비스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AEBBE27-804C-46D8-BF39-88FF267A71DA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>
          <a:xfrm flipH="1">
            <a:off x="6029325" y="3303271"/>
            <a:ext cx="8164" cy="7772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31FC49F9-BF01-46BB-A630-E0577B4D22B0}"/>
              </a:ext>
            </a:extLst>
          </p:cNvPr>
          <p:cNvCxnSpPr/>
          <p:nvPr/>
        </p:nvCxnSpPr>
        <p:spPr>
          <a:xfrm>
            <a:off x="1405401" y="3646170"/>
            <a:ext cx="92478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2CA8618E-A03D-4E25-BFAC-99E2F884597D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10653249" y="3646170"/>
            <a:ext cx="0" cy="4343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982241C2-4478-48F4-B96F-74FBEAF2D331}"/>
              </a:ext>
            </a:extLst>
          </p:cNvPr>
          <p:cNvCxnSpPr/>
          <p:nvPr/>
        </p:nvCxnSpPr>
        <p:spPr>
          <a:xfrm>
            <a:off x="1405401" y="3646170"/>
            <a:ext cx="0" cy="4343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B7F643B7-47DD-4D86-BEB3-6190BAC05E4A}"/>
              </a:ext>
            </a:extLst>
          </p:cNvPr>
          <p:cNvCxnSpPr>
            <a:stCxn id="6" idx="0"/>
          </p:cNvCxnSpPr>
          <p:nvPr/>
        </p:nvCxnSpPr>
        <p:spPr>
          <a:xfrm flipV="1">
            <a:off x="3717363" y="3646170"/>
            <a:ext cx="0" cy="4343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C47CEA3-BAEF-4E86-9B1B-F6F0325C2706}"/>
              </a:ext>
            </a:extLst>
          </p:cNvPr>
          <p:cNvCxnSpPr>
            <a:stCxn id="7" idx="0"/>
          </p:cNvCxnSpPr>
          <p:nvPr/>
        </p:nvCxnSpPr>
        <p:spPr>
          <a:xfrm flipV="1">
            <a:off x="8341287" y="3646170"/>
            <a:ext cx="0" cy="4343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순서도: 처리 14">
            <a:extLst>
              <a:ext uri="{FF2B5EF4-FFF2-40B4-BE49-F238E27FC236}">
                <a16:creationId xmlns:a16="http://schemas.microsoft.com/office/drawing/2014/main" id="{C6440EFA-86C3-4B84-AF34-1C64453DA8FF}"/>
              </a:ext>
            </a:extLst>
          </p:cNvPr>
          <p:cNvSpPr/>
          <p:nvPr/>
        </p:nvSpPr>
        <p:spPr>
          <a:xfrm>
            <a:off x="428136" y="4080511"/>
            <a:ext cx="1954530" cy="685801"/>
          </a:xfrm>
          <a:prstGeom prst="flowChartProcess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소개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B10A5432-C094-430A-B9C5-78AA032834D5}"/>
              </a:ext>
            </a:extLst>
          </p:cNvPr>
          <p:cNvCxnSpPr/>
          <p:nvPr/>
        </p:nvCxnSpPr>
        <p:spPr>
          <a:xfrm>
            <a:off x="652490" y="1120696"/>
            <a:ext cx="1088902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F5FB384-1635-466D-A26A-33103C521FE3}"/>
              </a:ext>
            </a:extLst>
          </p:cNvPr>
          <p:cNvSpPr txBox="1"/>
          <p:nvPr/>
        </p:nvSpPr>
        <p:spPr>
          <a:xfrm>
            <a:off x="7364022" y="475743"/>
            <a:ext cx="2343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err="1">
                <a:solidFill>
                  <a:schemeClr val="bg1"/>
                </a:solidFill>
              </a:rPr>
              <a:t>프로토타입</a:t>
            </a:r>
            <a:r>
              <a:rPr lang="ko-KR" altLang="en-US">
                <a:solidFill>
                  <a:schemeClr val="bg1"/>
                </a:solidFill>
              </a:rPr>
              <a:t> 제작하기</a:t>
            </a:r>
            <a:endParaRPr lang="en-US" altLang="ko-KR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4292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B7ED61F-9315-4F8F-A88C-D0EECDC203B6}"/>
              </a:ext>
            </a:extLst>
          </p:cNvPr>
          <p:cNvSpPr txBox="1"/>
          <p:nvPr/>
        </p:nvSpPr>
        <p:spPr>
          <a:xfrm>
            <a:off x="652490" y="333046"/>
            <a:ext cx="11031067" cy="5316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spc="-300" err="1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프로토타입</a:t>
            </a:r>
            <a:r>
              <a:rPr lang="ko-KR" altLang="en-US" sz="3200" b="1" spc="-30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설계 제작 및 사용성 테스트</a:t>
            </a:r>
            <a:endParaRPr lang="en-US" altLang="ko-KR" sz="3200" b="1" spc="-30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917877F9-D5AC-474B-AA6D-161A45049E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4128820"/>
              </p:ext>
            </p:extLst>
          </p:nvPr>
        </p:nvGraphicFramePr>
        <p:xfrm>
          <a:off x="650488" y="1120696"/>
          <a:ext cx="10889022" cy="53691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89022">
                  <a:extLst>
                    <a:ext uri="{9D8B030D-6E8A-4147-A177-3AD203B41FA5}">
                      <a16:colId xmlns:a16="http://schemas.microsoft.com/office/drawing/2014/main" val="587884580"/>
                    </a:ext>
                  </a:extLst>
                </a:gridCol>
              </a:tblGrid>
              <a:tr h="5369116">
                <a:tc>
                  <a:txBody>
                    <a:bodyPr/>
                    <a:lstStyle/>
                    <a:p>
                      <a:pPr latinLnBrk="1"/>
                      <a:endParaRPr lang="ko-KR" altLang="en-US" sz="2200"/>
                    </a:p>
                  </a:txBody>
                  <a:tcPr marT="55321" marB="55321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246047"/>
                  </a:ext>
                </a:extLst>
              </a:tr>
            </a:tbl>
          </a:graphicData>
        </a:graphic>
      </p:graphicFrame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EA014783-D7EA-4F1E-A685-251C23216D13}"/>
              </a:ext>
            </a:extLst>
          </p:cNvPr>
          <p:cNvCxnSpPr/>
          <p:nvPr/>
        </p:nvCxnSpPr>
        <p:spPr>
          <a:xfrm>
            <a:off x="652490" y="1120696"/>
            <a:ext cx="1088902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4A72186-BAC6-41B3-ACC7-E621463902A3}"/>
              </a:ext>
            </a:extLst>
          </p:cNvPr>
          <p:cNvSpPr txBox="1"/>
          <p:nvPr/>
        </p:nvSpPr>
        <p:spPr>
          <a:xfrm>
            <a:off x="7410966" y="475743"/>
            <a:ext cx="4033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err="1">
                <a:solidFill>
                  <a:schemeClr val="bg1"/>
                </a:solidFill>
              </a:rPr>
              <a:t>프로토타입</a:t>
            </a:r>
            <a:r>
              <a:rPr lang="ko-KR" altLang="en-US">
                <a:solidFill>
                  <a:schemeClr val="bg1"/>
                </a:solidFill>
              </a:rPr>
              <a:t> 제작 </a:t>
            </a:r>
            <a:r>
              <a:rPr lang="en-US" altLang="ko-KR">
                <a:solidFill>
                  <a:schemeClr val="bg1"/>
                </a:solidFill>
              </a:rPr>
              <a:t>(</a:t>
            </a:r>
            <a:r>
              <a:rPr lang="ko-KR" altLang="en-US" err="1">
                <a:solidFill>
                  <a:schemeClr val="bg1"/>
                </a:solidFill>
              </a:rPr>
              <a:t>메인페이지</a:t>
            </a:r>
            <a:r>
              <a:rPr lang="ko-KR" altLang="en-US">
                <a:solidFill>
                  <a:schemeClr val="bg1"/>
                </a:solidFill>
              </a:rPr>
              <a:t> 디자인</a:t>
            </a:r>
            <a:r>
              <a:rPr lang="en-US" altLang="ko-KR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EDBD1F9-36C1-684B-91B3-012DFA4CB11F}"/>
              </a:ext>
            </a:extLst>
          </p:cNvPr>
          <p:cNvSpPr txBox="1"/>
          <p:nvPr/>
        </p:nvSpPr>
        <p:spPr>
          <a:xfrm>
            <a:off x="648486" y="1273797"/>
            <a:ext cx="7802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R">
                <a:hlinkClick r:id="rId2"/>
              </a:rPr>
              <a:t>https://ovenapp.io/project/54e0zMgPUrt8IJ5U9Y4j9T3FHnZq1VEZ - YIkqr</a:t>
            </a:r>
            <a:endParaRPr kumimoji="1"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1EA0715-5E01-E94B-8AEF-9D7036B61D4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486" y="1880381"/>
            <a:ext cx="99511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1455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E0878C2-5A7D-4006-A238-CAF1E983C1C6}"/>
              </a:ext>
            </a:extLst>
          </p:cNvPr>
          <p:cNvCxnSpPr/>
          <p:nvPr/>
        </p:nvCxnSpPr>
        <p:spPr>
          <a:xfrm>
            <a:off x="652490" y="1120696"/>
            <a:ext cx="1088902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FB7ED61F-9315-4F8F-A88C-D0EECDC203B6}"/>
              </a:ext>
            </a:extLst>
          </p:cNvPr>
          <p:cNvSpPr txBox="1"/>
          <p:nvPr/>
        </p:nvSpPr>
        <p:spPr>
          <a:xfrm>
            <a:off x="652490" y="333046"/>
            <a:ext cx="110310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spc="-30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사용성 테스트</a:t>
            </a:r>
            <a:endParaRPr lang="en-US" altLang="ko-KR" sz="3200" b="1" spc="-30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AF6820-46F8-4814-801E-8E9206DF3CBE}"/>
              </a:ext>
            </a:extLst>
          </p:cNvPr>
          <p:cNvSpPr txBox="1"/>
          <p:nvPr/>
        </p:nvSpPr>
        <p:spPr>
          <a:xfrm>
            <a:off x="752707" y="1410629"/>
            <a:ext cx="27077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chemeClr val="bg1"/>
                </a:solidFill>
              </a:rPr>
              <a:t>본인 사이트를 보고</a:t>
            </a:r>
            <a:endParaRPr lang="en-US" altLang="ko-KR">
              <a:solidFill>
                <a:schemeClr val="bg1"/>
              </a:solidFill>
            </a:endParaRPr>
          </a:p>
          <a:p>
            <a:r>
              <a:rPr lang="ko-KR" altLang="en-US">
                <a:solidFill>
                  <a:schemeClr val="bg1"/>
                </a:solidFill>
              </a:rPr>
              <a:t>사용성 테스트를 해본다</a:t>
            </a:r>
            <a:r>
              <a:rPr lang="en-US" altLang="ko-KR">
                <a:solidFill>
                  <a:schemeClr val="bg1"/>
                </a:solidFill>
              </a:rPr>
              <a:t>.</a:t>
            </a: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6377941"/>
              </p:ext>
            </p:extLst>
          </p:nvPr>
        </p:nvGraphicFramePr>
        <p:xfrm>
          <a:off x="3843425" y="268230"/>
          <a:ext cx="8127999" cy="6284962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693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500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842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22207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/>
                        <a:t>측정기준 </a:t>
                      </a:r>
                      <a:endParaRPr lang="ko-KR" altLang="en-US" sz="160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/>
                        <a:t>세부기준</a:t>
                      </a:r>
                      <a:endParaRPr lang="ko-KR" altLang="en-US" sz="160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/>
                        <a:t>피실험자의 반응</a:t>
                      </a:r>
                      <a:r>
                        <a:rPr lang="en-US" altLang="ko-KR" sz="1600"/>
                        <a:t>(</a:t>
                      </a:r>
                      <a:r>
                        <a:rPr lang="ko-KR" altLang="en-US" sz="1600"/>
                        <a:t>행동</a:t>
                      </a:r>
                      <a:r>
                        <a:rPr lang="en-US" altLang="ko-KR" sz="1600"/>
                        <a:t>, </a:t>
                      </a:r>
                      <a:r>
                        <a:rPr lang="ko-KR" altLang="en-US" sz="1600"/>
                        <a:t>말</a:t>
                      </a:r>
                      <a:r>
                        <a:rPr lang="en-US" altLang="ko-KR" sz="1600"/>
                        <a:t>, </a:t>
                      </a:r>
                      <a:r>
                        <a:rPr lang="ko-KR" altLang="en-US" sz="1600"/>
                        <a:t>질문</a:t>
                      </a:r>
                      <a:r>
                        <a:rPr lang="en-US" altLang="ko-KR" sz="1600"/>
                        <a:t>, </a:t>
                      </a:r>
                      <a:r>
                        <a:rPr lang="ko-KR" altLang="en-US" sz="1600"/>
                        <a:t>이동경로</a:t>
                      </a:r>
                      <a:r>
                        <a:rPr lang="en-US" altLang="ko-KR" sz="1600"/>
                        <a:t>, </a:t>
                      </a:r>
                      <a:r>
                        <a:rPr lang="ko-KR" altLang="en-US" sz="1600"/>
                        <a:t>경과시간</a:t>
                      </a:r>
                      <a:r>
                        <a:rPr lang="en-US" altLang="ko-KR" sz="1600"/>
                        <a:t>, </a:t>
                      </a:r>
                      <a:r>
                        <a:rPr lang="ko-KR" altLang="en-US" sz="1600"/>
                        <a:t>특이사항 등</a:t>
                      </a:r>
                      <a:r>
                        <a:rPr lang="en-US" altLang="ko-KR" sz="1600"/>
                        <a:t>)</a:t>
                      </a:r>
                      <a:endParaRPr lang="en-US" altLang="ko-KR" sz="160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3413">
                <a:tc rowSpan="5">
                  <a:txBody>
                    <a:bodyPr/>
                    <a:lstStyle/>
                    <a:p>
                      <a:pPr latinLnBrk="1"/>
                      <a:r>
                        <a:rPr lang="ko-KR" altLang="en-US" sz="1600"/>
                        <a:t>과제완수</a:t>
                      </a:r>
                      <a:endParaRPr lang="ko-KR" altLang="en-US" sz="160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/>
                        <a:t>도움</a:t>
                      </a:r>
                      <a:r>
                        <a:rPr lang="en-US" altLang="ko-KR" sz="1600"/>
                        <a:t>(FAQ, </a:t>
                      </a:r>
                      <a:r>
                        <a:rPr lang="ko-KR" altLang="en-US" sz="1600"/>
                        <a:t>진행자에게 직접 질문 등</a:t>
                      </a:r>
                      <a:r>
                        <a:rPr lang="en-US" altLang="ko-KR" sz="1600"/>
                        <a:t>)</a:t>
                      </a:r>
                      <a:r>
                        <a:rPr lang="ko-KR" altLang="en-US" sz="1600"/>
                        <a:t>을 받지 않고 완료하는 데 성 공함</a:t>
                      </a:r>
                      <a:r>
                        <a:rPr lang="en-US" altLang="ko-KR" sz="1600"/>
                        <a:t>. </a:t>
                      </a:r>
                      <a:endParaRPr lang="ko-KR" altLang="en-US" sz="160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>
                          <a:solidFill>
                            <a:schemeClr val="bg1"/>
                          </a:solidFill>
                        </a:rPr>
                        <a:t>V</a:t>
                      </a:r>
                      <a:endParaRPr lang="ko-KR" altLang="en-US" sz="160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408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/>
                        <a:t>도움을 받았고 완료함</a:t>
                      </a:r>
                      <a:r>
                        <a:rPr lang="en-US" altLang="ko-KR" sz="1600"/>
                        <a:t>.</a:t>
                      </a:r>
                      <a:endParaRPr lang="ko-KR" altLang="en-US" sz="160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408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/>
                        <a:t>도움을 받지 않고 부분적으로 성 공함 </a:t>
                      </a:r>
                      <a:endParaRPr lang="ko-KR" altLang="en-US" sz="160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6341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/>
                        <a:t>참여자가 노력은 했으나 과제 수 행을 완료하지 못함</a:t>
                      </a:r>
                      <a:r>
                        <a:rPr lang="en-US" altLang="ko-KR" sz="1600"/>
                        <a:t>. </a:t>
                      </a:r>
                      <a:endParaRPr lang="ko-KR" altLang="en-US" sz="160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408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/>
                        <a:t>참여자 스스로 과제 수행을 포기 함</a:t>
                      </a:r>
                      <a:r>
                        <a:rPr lang="en-US" altLang="ko-KR" sz="1600"/>
                        <a:t>.(</a:t>
                      </a:r>
                      <a:r>
                        <a:rPr lang="ko-KR" altLang="en-US" sz="1600"/>
                        <a:t>실패</a:t>
                      </a:r>
                      <a:r>
                        <a:rPr lang="en-US" altLang="ko-KR" sz="1600"/>
                        <a:t>)</a:t>
                      </a:r>
                      <a:endParaRPr lang="en-US" altLang="ko-KR" sz="160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408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/>
                        <a:t>총 소요 시 간</a:t>
                      </a:r>
                      <a:endParaRPr lang="ko-KR" altLang="en-US" sz="160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/>
                        <a:t>과제를 완료하는 데 필요한 시간</a:t>
                      </a:r>
                      <a:endParaRPr lang="ko-KR" altLang="en-US" sz="160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408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/>
                        <a:t>에러 횟수 </a:t>
                      </a:r>
                      <a:endParaRPr lang="ko-KR" altLang="en-US" sz="160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/>
                        <a:t> 과제 완수를 방해하는 것 </a:t>
                      </a:r>
                      <a:endParaRPr lang="ko-KR" altLang="en-US" sz="160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4081">
                <a:tc rowSpan="4">
                  <a:txBody>
                    <a:bodyPr/>
                    <a:lstStyle/>
                    <a:p>
                      <a:pPr latinLnBrk="1"/>
                      <a:r>
                        <a:rPr lang="ko-KR" altLang="en-US" sz="1600"/>
                        <a:t>오류 원인 분석 </a:t>
                      </a:r>
                      <a:r>
                        <a:rPr lang="en-US" altLang="ko-KR" sz="1600"/>
                        <a:t>( </a:t>
                      </a:r>
                      <a:r>
                        <a:rPr lang="ko-KR" altLang="en-US" sz="1600"/>
                        <a:t>관 찰 자 의 주관 적 견해 기 </a:t>
                      </a:r>
                      <a:r>
                        <a:rPr lang="ko-KR" altLang="en-US" sz="1600" err="1"/>
                        <a:t>록</a:t>
                      </a:r>
                      <a:r>
                        <a:rPr lang="en-US" altLang="ko-KR" sz="1600"/>
                        <a:t>)</a:t>
                      </a:r>
                    </a:p>
                    <a:p>
                      <a:pPr latinLnBrk="1"/>
                      <a:endParaRPr lang="ko-KR" altLang="en-US" sz="160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/>
                        <a:t>예상 동선을 벗어나게 하는 것 </a:t>
                      </a:r>
                      <a:endParaRPr lang="ko-KR" altLang="en-US" sz="160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84081">
                <a:tc vMerge="1"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/>
                        <a:t>혼동을 일으키는 것</a:t>
                      </a:r>
                      <a:endParaRPr lang="ko-KR" altLang="en-US" sz="160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84081">
                <a:tc vMerge="1"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/>
                        <a:t>에러를 발생시키는 것</a:t>
                      </a:r>
                      <a:endParaRPr lang="ko-KR" altLang="en-US" sz="160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663413">
                <a:tc vMerge="1"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/>
                        <a:t>과제 수행 완료가 아님에도 참여 자가 과제 수행이 완료되었다고 여기는 것</a:t>
                      </a:r>
                      <a:endParaRPr lang="ko-KR" altLang="en-US" sz="160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965537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B7ED61F-9315-4F8F-A88C-D0EECDC203B6}"/>
              </a:ext>
            </a:extLst>
          </p:cNvPr>
          <p:cNvSpPr txBox="1"/>
          <p:nvPr/>
        </p:nvSpPr>
        <p:spPr>
          <a:xfrm>
            <a:off x="652490" y="333046"/>
            <a:ext cx="11031067" cy="5316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err="1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Javascript</a:t>
            </a:r>
            <a:r>
              <a:rPr lang="en-US" altLang="ko-KR" sz="3200" b="1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&amp; </a:t>
            </a:r>
            <a:r>
              <a:rPr lang="en-US" altLang="ko-KR" sz="3200" b="1" err="1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Jquery</a:t>
            </a:r>
            <a:endParaRPr lang="en-US" altLang="ko-KR" sz="3200" b="1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2C8763A-AB0D-4EA6-9A28-48684D95D62E}"/>
              </a:ext>
            </a:extLst>
          </p:cNvPr>
          <p:cNvCxnSpPr/>
          <p:nvPr/>
        </p:nvCxnSpPr>
        <p:spPr>
          <a:xfrm>
            <a:off x="652490" y="1120696"/>
            <a:ext cx="1088902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18B6D8C4-6AD8-4015-BB12-4B86495E6D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926882"/>
              </p:ext>
            </p:extLst>
          </p:nvPr>
        </p:nvGraphicFramePr>
        <p:xfrm>
          <a:off x="650488" y="1157598"/>
          <a:ext cx="10889022" cy="137352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89022">
                  <a:extLst>
                    <a:ext uri="{9D8B030D-6E8A-4147-A177-3AD203B41FA5}">
                      <a16:colId xmlns:a16="http://schemas.microsoft.com/office/drawing/2014/main" val="587884580"/>
                    </a:ext>
                  </a:extLst>
                </a:gridCol>
              </a:tblGrid>
              <a:tr h="5186555">
                <a:tc>
                  <a:txBody>
                    <a:bodyPr/>
                    <a:lstStyle/>
                    <a:p>
                      <a:r>
                        <a:rPr lang="en-US" altLang="ko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// </a:t>
                      </a:r>
                      <a:r>
                        <a:rPr lang="ko-KR" altLang="en-US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준비 이벤트</a:t>
                      </a:r>
                    </a:p>
                    <a:p>
                      <a:r>
                        <a:rPr lang="en-US" altLang="ko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$(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function () {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// </a:t>
                      </a:r>
                      <a:r>
                        <a:rPr lang="ko-KR" altLang="en-US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명령문</a:t>
                      </a:r>
                    </a:p>
                    <a:p>
                      <a:r>
                        <a:rPr lang="ko-KR" altLang="en-US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//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tab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$(".tab &gt; section").click(function () {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$(".tab &gt; section").</a:t>
                      </a:r>
                      <a:r>
                        <a:rPr lang="en" altLang="ko-Kore-KR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removeClass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("on")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$(this).</a:t>
                      </a:r>
                      <a:r>
                        <a:rPr lang="en" altLang="ko-Kore-KR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addClass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("on")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})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// modal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// </a:t>
                      </a:r>
                      <a:r>
                        <a:rPr lang="ko-KR" altLang="en-US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모달창</a:t>
                      </a:r>
                      <a:r>
                        <a:rPr lang="ko-KR" altLang="en-US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열기</a:t>
                      </a:r>
                    </a:p>
                    <a:p>
                      <a:r>
                        <a:rPr lang="en-US" altLang="ko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$('.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col2 </a:t>
                      </a:r>
                      <a:r>
                        <a:rPr lang="en" altLang="ko-Kore-KR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img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').click(function () {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$('#modal').show();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})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// </a:t>
                      </a:r>
                      <a:r>
                        <a:rPr lang="ko-KR" altLang="en-US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모달창</a:t>
                      </a:r>
                      <a:r>
                        <a:rPr lang="ko-KR" altLang="en-US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닫기</a:t>
                      </a:r>
                    </a:p>
                    <a:p>
                      <a:r>
                        <a:rPr lang="en-US" altLang="ko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// #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modal button</a:t>
                      </a:r>
                      <a:r>
                        <a:rPr lang="ko-KR" altLang="en-US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을 클릭했을 때 </a:t>
                      </a:r>
                    </a:p>
                    <a:p>
                      <a:r>
                        <a:rPr lang="en-US" altLang="ko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// #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modal hide() 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$('#modal button').click(function () {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$('#modal').hide();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})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// slide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let now = 1, // </a:t>
                      </a:r>
                      <a:r>
                        <a:rPr lang="ko-KR" altLang="en-US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현재 보여지는 이미지를 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now </a:t>
                      </a:r>
                      <a:r>
                        <a:rPr lang="ko-KR" altLang="en-US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변수에 지정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width = 100; // </a:t>
                      </a:r>
                      <a:r>
                        <a:rPr lang="ko-KR" altLang="en-US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이미지의 가로사이즈를 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width </a:t>
                      </a:r>
                      <a:r>
                        <a:rPr lang="ko-KR" altLang="en-US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변수에 지정</a:t>
                      </a:r>
                    </a:p>
                    <a:p>
                      <a:r>
                        <a:rPr lang="ko-KR" altLang="en-US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" altLang="ko-Kore-KR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setInterval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(function(){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//if(</a:t>
                      </a:r>
                      <a:r>
                        <a:rPr lang="ko-KR" altLang="en-US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조건</a:t>
                      </a:r>
                      <a:r>
                        <a:rPr lang="en-US" altLang="ko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){</a:t>
                      </a:r>
                      <a:r>
                        <a:rPr lang="ko-KR" altLang="en-US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참일경우</a:t>
                      </a:r>
                      <a:r>
                        <a:rPr lang="ko-KR" altLang="en-US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실행문</a:t>
                      </a:r>
                      <a:r>
                        <a:rPr lang="en-US" altLang="ko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else{</a:t>
                      </a:r>
                      <a:r>
                        <a:rPr lang="ko-KR" altLang="en-US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거짓일 경우</a:t>
                      </a:r>
                      <a:r>
                        <a:rPr lang="en-US" altLang="ko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  <a:endParaRPr lang="ko-KR" altLang="en-US" sz="1800" b="0" kern="120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ko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// </a:t>
                      </a:r>
                      <a:r>
                        <a:rPr lang="ko-KR" altLang="en-US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첫번째 두번째 이미지일 경우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if(now&lt;3){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$('.slide ul').animate({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left : (width * now * (-1) ) + '%'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})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now++ // now = now + 1;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}else{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$('.slide ul').animate({left : 0})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now = 1;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endParaRPr lang="en" altLang="ko-Kore-KR" sz="1800" b="0" kern="120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},1000) // 3</a:t>
                      </a:r>
                      <a:r>
                        <a:rPr lang="ko-KR" altLang="en-US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초 마다 실행</a:t>
                      </a:r>
                    </a:p>
                    <a:p>
                      <a:r>
                        <a:rPr lang="ko-KR" altLang="en-US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endParaRPr lang="ko-KR" altLang="en-US" sz="1800" b="0" kern="120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ko-KR" altLang="en-US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ko-KR" altLang="en-US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})</a:t>
                      </a:r>
                    </a:p>
                    <a:p>
                      <a:pPr latinLnBrk="1"/>
                      <a:endParaRPr lang="ko-KR" altLang="en-US" sz="1200"/>
                    </a:p>
                  </a:txBody>
                  <a:tcPr marT="55321" marB="55321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246047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0F0AA0A7-71D9-5F41-9146-C85658CD55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7489" y="333046"/>
            <a:ext cx="6701388" cy="1866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0371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B7ED61F-9315-4F8F-A88C-D0EECDC203B6}"/>
              </a:ext>
            </a:extLst>
          </p:cNvPr>
          <p:cNvSpPr txBox="1"/>
          <p:nvPr/>
        </p:nvSpPr>
        <p:spPr>
          <a:xfrm>
            <a:off x="652490" y="335844"/>
            <a:ext cx="11031067" cy="587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spc="-30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디자인 구성요소 설계</a:t>
            </a:r>
            <a:endParaRPr lang="en-US" altLang="ko-KR" sz="3600" b="1" spc="-30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969791" y="583465"/>
            <a:ext cx="5097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심미성 구성요소 설계하기</a:t>
            </a:r>
            <a:r>
              <a:rPr lang="en-US" altLang="ko-KR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(</a:t>
            </a:r>
            <a:r>
              <a:rPr lang="ko-KR" altLang="en-US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결과물 </a:t>
            </a:r>
            <a:r>
              <a:rPr lang="ko-KR" altLang="en-US" err="1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메인페이지</a:t>
            </a:r>
            <a:r>
              <a:rPr lang="en-US" altLang="ko-KR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)</a:t>
            </a:r>
            <a:r>
              <a:rPr lang="ko-KR" altLang="en-US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36960EA4-B9F2-495A-BB53-6F78286CAE33}"/>
              </a:ext>
            </a:extLst>
          </p:cNvPr>
          <p:cNvCxnSpPr/>
          <p:nvPr/>
        </p:nvCxnSpPr>
        <p:spPr>
          <a:xfrm>
            <a:off x="652490" y="1120696"/>
            <a:ext cx="1088902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3710A01D-19D0-D84F-9D69-928ED8CE11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20696"/>
            <a:ext cx="12192000" cy="5800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50027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B7ED61F-9315-4F8F-A88C-D0EECDC203B6}"/>
              </a:ext>
            </a:extLst>
          </p:cNvPr>
          <p:cNvSpPr txBox="1"/>
          <p:nvPr/>
        </p:nvSpPr>
        <p:spPr>
          <a:xfrm>
            <a:off x="652490" y="396844"/>
            <a:ext cx="11031067" cy="5316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spc="-30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디자인 구성요소 설계</a:t>
            </a:r>
            <a:endParaRPr lang="en-US" altLang="ko-KR" sz="3200" b="1" spc="-30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438306" y="598853"/>
            <a:ext cx="4584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err="1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매체별</a:t>
            </a:r>
            <a:r>
              <a:rPr lang="ko-KR" altLang="en-US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구성요소 설계하기 </a:t>
            </a:r>
            <a:r>
              <a:rPr lang="en-US" altLang="ko-KR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(</a:t>
            </a:r>
            <a:r>
              <a:rPr lang="ko-KR" altLang="en-US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모바일 페이지</a:t>
            </a:r>
            <a:r>
              <a:rPr lang="en-US" altLang="ko-KR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)</a:t>
            </a:r>
            <a:endParaRPr lang="en-US" altLang="ko-KR" sz="100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81EC261F-4562-480B-9E75-41F706752F31}"/>
              </a:ext>
            </a:extLst>
          </p:cNvPr>
          <p:cNvCxnSpPr/>
          <p:nvPr/>
        </p:nvCxnSpPr>
        <p:spPr>
          <a:xfrm>
            <a:off x="652490" y="1120696"/>
            <a:ext cx="1088902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>
            <a:extLst>
              <a:ext uri="{FF2B5EF4-FFF2-40B4-BE49-F238E27FC236}">
                <a16:creationId xmlns:a16="http://schemas.microsoft.com/office/drawing/2014/main" id="{5CD95FB0-6986-6D41-9F00-26A6456A14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728" y="1273208"/>
            <a:ext cx="61706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40647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B7ED61F-9315-4F8F-A88C-D0EECDC203B6}"/>
              </a:ext>
            </a:extLst>
          </p:cNvPr>
          <p:cNvSpPr txBox="1"/>
          <p:nvPr/>
        </p:nvSpPr>
        <p:spPr>
          <a:xfrm>
            <a:off x="652490" y="396844"/>
            <a:ext cx="110310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spc="-30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수정 보완</a:t>
            </a:r>
            <a:endParaRPr lang="en-US" altLang="ko-KR" sz="3200" b="1" spc="-30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4433869"/>
              </p:ext>
            </p:extLst>
          </p:nvPr>
        </p:nvGraphicFramePr>
        <p:xfrm>
          <a:off x="652490" y="1565185"/>
          <a:ext cx="1079246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6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72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0982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400"/>
                        <a:t>결과 유형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/>
                        <a:t> </a:t>
                      </a:r>
                      <a:r>
                        <a:rPr lang="ko-KR" altLang="en-US" sz="1400"/>
                        <a:t>결과 내용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/>
                        <a:t>결함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/>
                        <a:t>요구 사항의 불일치 또는 해당 기능을 정상적으로 진행할 수 없는 결함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err="1"/>
                        <a:t>경결함</a:t>
                      </a:r>
                      <a:r>
                        <a:rPr lang="ko-KR" altLang="en-US" sz="140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/>
                        <a:t>다른 요소와의 연관성으로 인해 요구 사항과는 맞지 않는 결함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/>
                        <a:t>단순 결함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/>
                        <a:t>요구 사항은 준수하였으나</a:t>
                      </a:r>
                      <a:r>
                        <a:rPr lang="en-US" altLang="ko-KR" sz="1400"/>
                        <a:t>, </a:t>
                      </a:r>
                      <a:r>
                        <a:rPr lang="ko-KR" altLang="en-US" sz="1400"/>
                        <a:t>사용자의 편리를 위해 개선되는 것이 바람직하다고 생각되는 사항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/>
                        <a:t>결함 없음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/>
                        <a:t>결함 없음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5783087"/>
              </p:ext>
            </p:extLst>
          </p:nvPr>
        </p:nvGraphicFramePr>
        <p:xfrm>
          <a:off x="652490" y="3863873"/>
          <a:ext cx="10792460" cy="1630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6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72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0982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400"/>
                        <a:t>결과 유형 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/>
                        <a:t> </a:t>
                      </a:r>
                      <a:r>
                        <a:rPr lang="ko-KR" altLang="en-US" sz="1400"/>
                        <a:t>결과 내용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/>
                        <a:t>적합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/>
                        <a:t>Y</a:t>
                      </a:r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/>
                        <a:t>테스트 결과가 정상인 경우</a:t>
                      </a:r>
                      <a:endParaRPr lang="en-US" altLang="ko-KR" sz="1400"/>
                    </a:p>
                    <a:p>
                      <a:pPr latinLnBrk="1"/>
                      <a:r>
                        <a:rPr lang="ko-KR" altLang="en-US" sz="1400"/>
                        <a:t>요구 사항의 불일치 또는 해당 기능을 정상적으로 진행할 수 없는 결함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/>
                        <a:t>보완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/>
                        <a:t>N</a:t>
                      </a:r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/>
                        <a:t>테스트 결과</a:t>
                      </a:r>
                      <a:r>
                        <a:rPr lang="en-US" altLang="ko-KR" sz="1400"/>
                        <a:t>, </a:t>
                      </a:r>
                      <a:r>
                        <a:rPr lang="ko-KR" altLang="en-US" sz="1400"/>
                        <a:t>기능에 결함이 있는 경우 수용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/>
                        <a:t>수정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/>
                        <a:t>A</a:t>
                      </a:r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/>
                        <a:t>테스트 결과</a:t>
                      </a:r>
                      <a:r>
                        <a:rPr lang="en-US" altLang="ko-KR" sz="1400"/>
                        <a:t>, </a:t>
                      </a:r>
                      <a:r>
                        <a:rPr lang="ko-KR" altLang="en-US" sz="1400"/>
                        <a:t>정상으로 인정되는 경우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5CAF6820-46F8-4814-801E-8E9206DF3CBE}"/>
              </a:ext>
            </a:extLst>
          </p:cNvPr>
          <p:cNvSpPr txBox="1"/>
          <p:nvPr/>
        </p:nvSpPr>
        <p:spPr>
          <a:xfrm>
            <a:off x="2677200" y="536751"/>
            <a:ext cx="3743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chemeClr val="bg1"/>
                </a:solidFill>
              </a:rPr>
              <a:t>심미적 디자인 요소 수정 보완하기</a:t>
            </a:r>
            <a:endParaRPr lang="en-US" altLang="ko-KR">
              <a:solidFill>
                <a:schemeClr val="bg1"/>
              </a:solidFill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625BD5A-7B43-46E1-8961-4B58216C3534}"/>
              </a:ext>
            </a:extLst>
          </p:cNvPr>
          <p:cNvCxnSpPr/>
          <p:nvPr/>
        </p:nvCxnSpPr>
        <p:spPr>
          <a:xfrm>
            <a:off x="652490" y="1120696"/>
            <a:ext cx="1088902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18024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B7ED61F-9315-4F8F-A88C-D0EECDC203B6}"/>
              </a:ext>
            </a:extLst>
          </p:cNvPr>
          <p:cNvSpPr txBox="1"/>
          <p:nvPr/>
        </p:nvSpPr>
        <p:spPr>
          <a:xfrm>
            <a:off x="652490" y="396844"/>
            <a:ext cx="110310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spc="-30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수정 보완</a:t>
            </a:r>
            <a:endParaRPr lang="en-US" altLang="ko-KR" sz="3200" b="1" spc="-30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AF6820-46F8-4814-801E-8E9206DF3CBE}"/>
              </a:ext>
            </a:extLst>
          </p:cNvPr>
          <p:cNvSpPr txBox="1"/>
          <p:nvPr/>
        </p:nvSpPr>
        <p:spPr>
          <a:xfrm>
            <a:off x="2524737" y="530300"/>
            <a:ext cx="3743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chemeClr val="bg1"/>
                </a:solidFill>
              </a:rPr>
              <a:t>심미적 디자인 요소 수정 보완하기</a:t>
            </a:r>
            <a:endParaRPr lang="en-US" altLang="ko-KR">
              <a:solidFill>
                <a:schemeClr val="bg1"/>
              </a:solidFill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6427587"/>
              </p:ext>
            </p:extLst>
          </p:nvPr>
        </p:nvGraphicFramePr>
        <p:xfrm>
          <a:off x="794038" y="1702912"/>
          <a:ext cx="10747969" cy="445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04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086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847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841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/>
                        <a:t>대상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/>
                        <a:t>테스트 항목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/>
                        <a:t>결함 유형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/>
                        <a:t>결과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latinLnBrk="1"/>
                      <a:r>
                        <a:rPr lang="ko-KR" altLang="en-US" sz="1400"/>
                        <a:t>메인 페이지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/>
                        <a:t>Layout </a:t>
                      </a:r>
                      <a:r>
                        <a:rPr lang="ko-KR" altLang="en-US" sz="1400"/>
                        <a:t>색상 계획이 목표 대상에게 적절한가</a:t>
                      </a:r>
                      <a:r>
                        <a:rPr lang="en-US" altLang="ko-KR" sz="1400"/>
                        <a:t>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/>
                        <a:t>Y</a:t>
                      </a:r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/>
                        <a:t>애니메이션에 로고가 사용되었는가</a:t>
                      </a:r>
                      <a:r>
                        <a:rPr lang="en-US" altLang="ko-KR" sz="1400"/>
                        <a:t>?</a:t>
                      </a:r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/>
                        <a:t>메인 메뉴에 아이콘이 사용되었는가</a:t>
                      </a:r>
                      <a:r>
                        <a:rPr lang="en-US" altLang="ko-KR" sz="1400"/>
                        <a:t>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1400"/>
                        <a:t>CI/BI</a:t>
                      </a:r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/>
                        <a:t>컬러가 회사의 이미지와 부합하는가</a:t>
                      </a:r>
                      <a:r>
                        <a:rPr lang="en-US" altLang="ko-KR" sz="1400"/>
                        <a:t>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/>
                        <a:t>로고의 크기가 </a:t>
                      </a:r>
                      <a:r>
                        <a:rPr lang="en-US" altLang="ko-KR" sz="1400"/>
                        <a:t>000x000</a:t>
                      </a:r>
                      <a:r>
                        <a:rPr lang="ko-KR" altLang="en-US" sz="1400"/>
                        <a:t>인가</a:t>
                      </a:r>
                      <a:r>
                        <a:rPr lang="en-US" altLang="ko-KR" sz="1400"/>
                        <a:t>?</a:t>
                      </a:r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latinLnBrk="1"/>
                      <a:r>
                        <a:rPr lang="ko-KR" altLang="en-US" sz="1400" err="1"/>
                        <a:t>내비게이션</a:t>
                      </a:r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/>
                        <a:t>메인 메뉴의 개수는 </a:t>
                      </a:r>
                      <a:r>
                        <a:rPr lang="en-US" altLang="ko-KR" sz="1400"/>
                        <a:t>7</a:t>
                      </a:r>
                      <a:r>
                        <a:rPr lang="ko-KR" altLang="en-US" sz="1400"/>
                        <a:t>개 이하인가</a:t>
                      </a:r>
                      <a:r>
                        <a:rPr lang="en-US" altLang="ko-KR" sz="1400"/>
                        <a:t>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/>
                        <a:t>메뉴가 </a:t>
                      </a:r>
                      <a:r>
                        <a:rPr lang="en-US" altLang="ko-KR" sz="1400"/>
                        <a:t>3</a:t>
                      </a:r>
                      <a:r>
                        <a:rPr lang="ko-KR" altLang="en-US" sz="1400"/>
                        <a:t>단을 넘지 않았는가</a:t>
                      </a:r>
                      <a:r>
                        <a:rPr lang="en-US" altLang="ko-KR" sz="1400"/>
                        <a:t>?</a:t>
                      </a:r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latinLnBrk="1"/>
                      <a:r>
                        <a:rPr lang="ko-KR" altLang="en-US" sz="1400"/>
                        <a:t>색 대비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/>
                        <a:t>색 대비가 지켜졌는가</a:t>
                      </a:r>
                      <a:r>
                        <a:rPr lang="en-US" altLang="ko-KR" sz="1400"/>
                        <a:t>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/>
                        <a:t>포인트 컬러를 적절한 곳에 사용하였는가</a:t>
                      </a:r>
                      <a:r>
                        <a:rPr lang="en-US" altLang="ko-KR" sz="1400"/>
                        <a:t>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latinLnBrk="1"/>
                      <a:r>
                        <a:rPr lang="ko-KR" altLang="en-US" sz="1400"/>
                        <a:t>레이아웃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err="1"/>
                        <a:t>페이지별</a:t>
                      </a:r>
                      <a:r>
                        <a:rPr lang="ko-KR" altLang="en-US" sz="1400"/>
                        <a:t> 여백을 잘 지켰는가</a:t>
                      </a:r>
                      <a:r>
                        <a:rPr lang="en-US" altLang="ko-KR" sz="1400"/>
                        <a:t>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/>
                        <a:t>화면 회전 시 별도의 레이아웃이 적용되었는가</a:t>
                      </a:r>
                      <a:r>
                        <a:rPr lang="en-US" altLang="ko-KR" sz="1400"/>
                        <a:t>?</a:t>
                      </a:r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0C50B26-E079-4BCA-A14D-909658D12C04}"/>
              </a:ext>
            </a:extLst>
          </p:cNvPr>
          <p:cNvCxnSpPr/>
          <p:nvPr/>
        </p:nvCxnSpPr>
        <p:spPr>
          <a:xfrm>
            <a:off x="652490" y="1120696"/>
            <a:ext cx="1088902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30161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B7ED61F-9315-4F8F-A88C-D0EECDC203B6}"/>
              </a:ext>
            </a:extLst>
          </p:cNvPr>
          <p:cNvSpPr txBox="1"/>
          <p:nvPr/>
        </p:nvSpPr>
        <p:spPr>
          <a:xfrm>
            <a:off x="652490" y="328610"/>
            <a:ext cx="110310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spc="-30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수정 보완</a:t>
            </a:r>
            <a:endParaRPr lang="en-US" altLang="ko-KR" sz="3200" b="1" spc="-30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AF6820-46F8-4814-801E-8E9206DF3CBE}"/>
              </a:ext>
            </a:extLst>
          </p:cNvPr>
          <p:cNvSpPr txBox="1"/>
          <p:nvPr/>
        </p:nvSpPr>
        <p:spPr>
          <a:xfrm>
            <a:off x="2563283" y="504015"/>
            <a:ext cx="6833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chemeClr val="bg1"/>
                </a:solidFill>
              </a:rPr>
              <a:t>콘텐츠 사용성 수정 보완하기 </a:t>
            </a:r>
            <a:r>
              <a:rPr lang="en-US" altLang="ko-KR">
                <a:solidFill>
                  <a:schemeClr val="bg1"/>
                </a:solidFill>
              </a:rPr>
              <a:t>/ </a:t>
            </a:r>
            <a:r>
              <a:rPr lang="ko-KR" altLang="en-US">
                <a:solidFill>
                  <a:schemeClr val="bg1"/>
                </a:solidFill>
              </a:rPr>
              <a:t>매체 기능적 요소 수정 보완하기</a:t>
            </a:r>
            <a:endParaRPr lang="en-US" altLang="ko-KR">
              <a:solidFill>
                <a:schemeClr val="bg1"/>
              </a:solidFill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2874367"/>
              </p:ext>
            </p:extLst>
          </p:nvPr>
        </p:nvGraphicFramePr>
        <p:xfrm>
          <a:off x="459746" y="1663272"/>
          <a:ext cx="11134493" cy="1072084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560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48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125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1487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0260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60241"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400" kern="0">
                          <a:effectLst/>
                        </a:rPr>
                        <a:t>항목</a:t>
                      </a:r>
                      <a:endParaRPr lang="ko-KR" sz="14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29105" marR="29105" marT="19403" marB="19403" anchor="ctr"/>
                </a:tc>
                <a:tc gridSpan="2"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</a:pPr>
                      <a:endParaRPr lang="ko-KR" sz="1400" kern="100"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100584" marR="100584" marT="19403" marB="19403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</a:pPr>
                      <a:endParaRPr lang="ko-KR" sz="1400" kern="100"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29105" marR="29105" marT="19403" marB="19403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400" kern="0">
                          <a:effectLst/>
                        </a:rPr>
                        <a:t>확인</a:t>
                      </a:r>
                      <a:endParaRPr lang="ko-KR" sz="14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29105" marR="29105" marT="19403" marB="19403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0241">
                <a:tc rowSpan="2"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400" kern="0">
                          <a:effectLst/>
                        </a:rPr>
                        <a:t>웹표준</a:t>
                      </a:r>
                      <a:endParaRPr lang="ko-KR" sz="14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100584" marR="100584" marT="19403" marB="19403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u="sng" kern="0">
                          <a:effectLst/>
                          <a:hlinkClick r:id="rId2"/>
                        </a:rPr>
                        <a:t>(</a:t>
                      </a:r>
                      <a:r>
                        <a:rPr lang="en-US" sz="1400" u="sng" kern="0" err="1">
                          <a:effectLst/>
                          <a:hlinkClick r:id="rId2"/>
                        </a:rPr>
                        <a:t>필수</a:t>
                      </a:r>
                      <a:r>
                        <a:rPr lang="en-US" sz="1400" u="sng" kern="0">
                          <a:effectLst/>
                          <a:hlinkClick r:id="rId2"/>
                        </a:rPr>
                        <a:t>) HTML validator </a:t>
                      </a:r>
                      <a:r>
                        <a:rPr lang="en-US" sz="1400" u="sng" kern="0" err="1">
                          <a:effectLst/>
                          <a:hlinkClick r:id="rId2"/>
                        </a:rPr>
                        <a:t>통과했는가</a:t>
                      </a:r>
                      <a:r>
                        <a:rPr lang="en-US" sz="1400" u="sng" kern="0">
                          <a:effectLst/>
                          <a:hlinkClick r:id="rId2"/>
                        </a:rPr>
                        <a:t>?</a:t>
                      </a:r>
                      <a:endParaRPr lang="ko-KR" sz="14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29105" marR="29105" marT="19403" marB="19403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</a:pPr>
                      <a:endParaRPr lang="ko-KR" sz="1400" kern="100"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29105" marR="29105" marT="19403" marB="19403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</a:pPr>
                      <a:endParaRPr lang="ko-KR" sz="1400" kern="100"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29105" marR="29105" marT="19403" marB="19403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endParaRPr lang="ko-KR" sz="1400" kern="100"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29105" marR="29105" marT="19403" marB="19403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024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u="sng" kern="0">
                          <a:effectLst/>
                          <a:hlinkClick r:id="rId3"/>
                        </a:rPr>
                        <a:t>(필수) CSS validator 통과했는가?</a:t>
                      </a:r>
                      <a:endParaRPr lang="ko-KR" sz="14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29105" marR="29105" marT="19403" marB="19403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</a:pPr>
                      <a:endParaRPr lang="ko-KR" sz="1400" kern="100"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29105" marR="29105" marT="19403" marB="19403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</a:pPr>
                      <a:endParaRPr lang="ko-KR" sz="1400" kern="100"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29105" marR="29105" marT="19403" marB="19403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endParaRPr lang="ko-KR" sz="1400" kern="100"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29105" marR="29105" marT="19403" marB="19403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2915">
                <a:tc rowSpan="26"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400" kern="0">
                          <a:effectLst/>
                        </a:rPr>
                        <a:t>코딩</a:t>
                      </a:r>
                      <a:endParaRPr lang="ko-KR" sz="1400" kern="100">
                        <a:effectLst/>
                      </a:endParaRPr>
                    </a:p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400" kern="0">
                          <a:effectLst/>
                        </a:rPr>
                        <a:t>컨벤션</a:t>
                      </a:r>
                      <a:endParaRPr lang="ko-KR" sz="14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100584" marR="100584" marT="19403" marB="19403" anchor="ctr"/>
                </a:tc>
                <a:tc rowSpan="17"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u="sng" kern="0">
                          <a:effectLst/>
                          <a:hlinkClick r:id="rId4"/>
                        </a:rPr>
                        <a:t>(필수) Cross Browsing 되는가?</a:t>
                      </a:r>
                      <a:endParaRPr lang="ko-KR" sz="14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100584" marR="100584" marT="19403" marB="19403" anchor="ctr"/>
                </a:tc>
                <a:tc rowSpan="6"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</a:rPr>
                        <a:t>Web</a:t>
                      </a:r>
                      <a:endParaRPr lang="ko-KR" sz="1400" kern="100">
                        <a:effectLst/>
                      </a:endParaRPr>
                    </a:p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</a:rPr>
                        <a:t>(Window)</a:t>
                      </a:r>
                      <a:endParaRPr lang="ko-KR" sz="14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100584" marR="100584" marT="19403" marB="19403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</a:rPr>
                        <a:t>IE8</a:t>
                      </a:r>
                      <a:endParaRPr lang="ko-KR" sz="14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29105" marR="29105" marT="19403" marB="19403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endParaRPr lang="ko-KR" sz="1400" kern="100"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29105" marR="29105" marT="19403" marB="19403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291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</a:rPr>
                        <a:t>IE11(</a:t>
                      </a:r>
                      <a:r>
                        <a:rPr lang="ko-KR" altLang="en-US" sz="1400" kern="0">
                          <a:effectLst/>
                        </a:rPr>
                        <a:t>주</a:t>
                      </a:r>
                      <a:r>
                        <a:rPr lang="en-US" altLang="ko-KR" sz="1400" kern="0">
                          <a:effectLst/>
                        </a:rPr>
                        <a:t>)</a:t>
                      </a:r>
                      <a:endParaRPr lang="ko-KR" sz="14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29105" marR="29105" marT="19403" marB="19403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endParaRPr lang="ko-KR" sz="1400" kern="100"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29105" marR="29105" marT="19403" marB="19403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291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</a:rPr>
                        <a:t>IE10</a:t>
                      </a:r>
                      <a:endParaRPr lang="ko-KR" sz="14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29105" marR="29105" marT="19403" marB="19403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endParaRPr lang="ko-KR" sz="1400" kern="100"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29105" marR="29105" marT="19403" marB="19403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291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</a:rPr>
                        <a:t>IE9</a:t>
                      </a:r>
                      <a:endParaRPr lang="ko-KR" sz="14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29105" marR="29105" marT="19403" marB="19403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endParaRPr lang="ko-KR" sz="1400" kern="100"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29105" marR="29105" marT="19403" marB="19403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291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</a:rPr>
                        <a:t>IE7</a:t>
                      </a:r>
                      <a:endParaRPr lang="ko-KR" sz="14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29105" marR="29105" marT="19403" marB="19403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endParaRPr lang="ko-KR" sz="1400" kern="100"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29105" marR="29105" marT="19403" marB="19403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024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</a:rPr>
                        <a:t>FF/Chrome/Safari/Opera (</a:t>
                      </a:r>
                      <a:r>
                        <a:rPr lang="ko-KR" sz="1400" kern="0">
                          <a:effectLst/>
                        </a:rPr>
                        <a:t>최신</a:t>
                      </a:r>
                      <a:r>
                        <a:rPr lang="en-US" sz="1400" kern="0">
                          <a:effectLst/>
                        </a:rPr>
                        <a:t>)</a:t>
                      </a:r>
                      <a:endParaRPr lang="ko-KR" sz="14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29105" marR="29105" marT="19403" marB="19403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endParaRPr lang="ko-KR" sz="1400" kern="100"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29105" marR="29105" marT="19403" marB="19403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6024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</a:rPr>
                        <a:t>Web</a:t>
                      </a:r>
                      <a:endParaRPr lang="ko-KR" sz="1400" kern="100">
                        <a:effectLst/>
                      </a:endParaRPr>
                    </a:p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</a:rPr>
                        <a:t>(Mac)</a:t>
                      </a:r>
                      <a:endParaRPr lang="ko-KR" sz="14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29105" marR="29105" marT="19403" marB="19403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</a:rPr>
                        <a:t>FF/Chrome/Safari/Opera (</a:t>
                      </a:r>
                      <a:r>
                        <a:rPr lang="ko-KR" sz="1400" kern="0">
                          <a:effectLst/>
                        </a:rPr>
                        <a:t>최신</a:t>
                      </a:r>
                      <a:r>
                        <a:rPr lang="en-US" sz="1400" kern="0">
                          <a:effectLst/>
                        </a:rPr>
                        <a:t>)</a:t>
                      </a:r>
                      <a:endParaRPr lang="ko-KR" sz="14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29105" marR="29105" marT="19403" marB="19403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endParaRPr lang="ko-KR" sz="1400" kern="100"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29105" marR="29105" marT="19403" marB="19403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6024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6"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</a:rPr>
                        <a:t>Mobile</a:t>
                      </a:r>
                      <a:endParaRPr lang="ko-KR" sz="1400" kern="100">
                        <a:effectLst/>
                      </a:endParaRPr>
                    </a:p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</a:rPr>
                        <a:t>(Android)</a:t>
                      </a:r>
                      <a:endParaRPr lang="ko-KR" sz="14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100584" marR="100584" marT="19403" marB="19403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</a:rPr>
                        <a:t>Android 4.1 (</a:t>
                      </a:r>
                      <a:r>
                        <a:rPr lang="ko-KR" sz="1400" kern="0">
                          <a:effectLst/>
                        </a:rPr>
                        <a:t>주</a:t>
                      </a:r>
                      <a:r>
                        <a:rPr lang="en-US" sz="1400" kern="0">
                          <a:effectLst/>
                        </a:rPr>
                        <a:t>0S)</a:t>
                      </a:r>
                      <a:endParaRPr lang="ko-KR" sz="14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29105" marR="29105" marT="19403" marB="19403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endParaRPr lang="ko-KR" sz="1400" kern="100"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29105" marR="29105" marT="19403" marB="19403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2291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</a:rPr>
                        <a:t>Android 4.3</a:t>
                      </a:r>
                      <a:endParaRPr lang="ko-KR" sz="14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29105" marR="29105" marT="19403" marB="19403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endParaRPr lang="ko-KR" sz="1400" kern="100"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29105" marR="29105" marT="19403" marB="19403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2291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</a:rPr>
                        <a:t>Android 4.2</a:t>
                      </a:r>
                      <a:endParaRPr lang="ko-KR" sz="14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29105" marR="29105" marT="19403" marB="19403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endParaRPr lang="ko-KR" sz="1400" kern="100"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29105" marR="29105" marT="19403" marB="19403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2291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</a:rPr>
                        <a:t>Android 4.0</a:t>
                      </a:r>
                      <a:endParaRPr lang="ko-KR" sz="14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29105" marR="29105" marT="19403" marB="19403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endParaRPr lang="ko-KR" sz="1400" kern="100"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29105" marR="29105" marT="19403" marB="19403" anchor="ctr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2291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</a:rPr>
                        <a:t>Android 2.3</a:t>
                      </a:r>
                      <a:endParaRPr lang="ko-KR" sz="14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29105" marR="29105" marT="19403" marB="19403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endParaRPr lang="ko-KR" sz="1400" kern="100"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29105" marR="29105" marT="19403" marB="19403" anchor="ctr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2291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</a:rPr>
                        <a:t>Android 2.2</a:t>
                      </a:r>
                      <a:endParaRPr lang="ko-KR" sz="14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29105" marR="29105" marT="19403" marB="19403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endParaRPr lang="ko-KR" sz="1400" kern="100"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29105" marR="29105" marT="19403" marB="19403" anchor="ctr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2291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</a:rPr>
                        <a:t>Mobile</a:t>
                      </a:r>
                      <a:endParaRPr lang="ko-KR" sz="1400" kern="100">
                        <a:effectLst/>
                      </a:endParaRPr>
                    </a:p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</a:rPr>
                        <a:t>(iOS)</a:t>
                      </a:r>
                      <a:endParaRPr lang="ko-KR" sz="14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100584" marR="100584" marT="19403" marB="19403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</a:rPr>
                        <a:t>iOS 7.x</a:t>
                      </a:r>
                      <a:endParaRPr lang="ko-KR" sz="14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29105" marR="29105" marT="19403" marB="19403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endParaRPr lang="ko-KR" sz="1400" kern="100"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29105" marR="29105" marT="19403" marB="19403" anchor="ctr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2291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</a:rPr>
                        <a:t>iOS 6.x</a:t>
                      </a:r>
                      <a:endParaRPr lang="ko-KR" sz="14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29105" marR="29105" marT="19403" marB="19403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endParaRPr lang="ko-KR" sz="1400" kern="100"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29105" marR="29105" marT="19403" marB="19403" anchor="ctr"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2291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</a:rPr>
                        <a:t>iOS 5.x</a:t>
                      </a:r>
                      <a:endParaRPr lang="ko-KR" sz="14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29105" marR="29105" marT="19403" marB="19403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endParaRPr lang="ko-KR" sz="1400" kern="100"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29105" marR="29105" marT="19403" marB="19403" anchor="ctr"/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2291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</a:rPr>
                        <a:t>Daum TV+</a:t>
                      </a:r>
                      <a:endParaRPr lang="ko-KR" sz="14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29105" marR="29105" marT="19403" marB="19403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</a:rPr>
                        <a:t>Android</a:t>
                      </a:r>
                      <a:endParaRPr lang="ko-KR" sz="14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29105" marR="29105" marT="19403" marB="19403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endParaRPr lang="ko-KR" sz="1400" kern="100"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29105" marR="29105" marT="19403" marB="19403" anchor="ctr"/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1426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u="sng" kern="0" err="1">
                          <a:effectLst/>
                          <a:hlinkClick r:id="rId5"/>
                        </a:rPr>
                        <a:t>해당서비스의</a:t>
                      </a:r>
                      <a:r>
                        <a:rPr lang="en-US" sz="1400" u="sng" kern="0">
                          <a:effectLst/>
                          <a:hlinkClick r:id="rId5"/>
                        </a:rPr>
                        <a:t> </a:t>
                      </a:r>
                      <a:r>
                        <a:rPr lang="en-US" sz="1400" u="sng" kern="0" err="1">
                          <a:effectLst/>
                          <a:hlinkClick r:id="rId5"/>
                        </a:rPr>
                        <a:t>Doctype을</a:t>
                      </a:r>
                      <a:r>
                        <a:rPr lang="en-US" sz="1400" u="sng" kern="0">
                          <a:effectLst/>
                          <a:hlinkClick r:id="rId5"/>
                        </a:rPr>
                        <a:t> </a:t>
                      </a:r>
                      <a:r>
                        <a:rPr lang="en-US" sz="1400" u="sng" kern="0" err="1">
                          <a:effectLst/>
                          <a:hlinkClick r:id="rId5"/>
                        </a:rPr>
                        <a:t>따르고</a:t>
                      </a:r>
                      <a:r>
                        <a:rPr lang="en-US" sz="1400" u="sng" kern="0">
                          <a:effectLst/>
                          <a:hlinkClick r:id="rId5"/>
                        </a:rPr>
                        <a:t> </a:t>
                      </a:r>
                      <a:r>
                        <a:rPr lang="en-US" sz="1400" u="sng" kern="0" err="1">
                          <a:effectLst/>
                          <a:hlinkClick r:id="rId5"/>
                        </a:rPr>
                        <a:t>있는가</a:t>
                      </a:r>
                      <a:r>
                        <a:rPr lang="en-US" sz="1400" u="sng" kern="0">
                          <a:effectLst/>
                          <a:hlinkClick r:id="rId5"/>
                        </a:rPr>
                        <a:t>?</a:t>
                      </a:r>
                      <a:endParaRPr lang="ko-KR" sz="14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29105" marR="29105" marT="19403" marB="19403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</a:pPr>
                      <a:endParaRPr lang="ko-KR" sz="1400" kern="100"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29105" marR="29105" marT="19403" marB="19403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</a:pPr>
                      <a:endParaRPr lang="ko-KR" sz="1400" kern="100"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29105" marR="29105" marT="19403" marB="19403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endParaRPr lang="ko-KR" sz="1400" kern="100"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29105" marR="29105" marT="19403" marB="19403" anchor="ctr"/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21426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u="sng" kern="0" err="1">
                          <a:effectLst/>
                          <a:hlinkClick r:id="rId6"/>
                        </a:rPr>
                        <a:t>레이아웃</a:t>
                      </a:r>
                      <a:r>
                        <a:rPr lang="en-US" sz="1400" u="sng" kern="0">
                          <a:effectLst/>
                          <a:hlinkClick r:id="rId6"/>
                        </a:rPr>
                        <a:t> </a:t>
                      </a:r>
                      <a:r>
                        <a:rPr lang="en-US" sz="1400" u="sng" kern="0" err="1">
                          <a:effectLst/>
                          <a:hlinkClick r:id="rId6"/>
                        </a:rPr>
                        <a:t>가이드를</a:t>
                      </a:r>
                      <a:r>
                        <a:rPr lang="en-US" sz="1400" u="sng" kern="0">
                          <a:effectLst/>
                          <a:hlinkClick r:id="rId6"/>
                        </a:rPr>
                        <a:t> </a:t>
                      </a:r>
                      <a:r>
                        <a:rPr lang="en-US" sz="1400" u="sng" kern="0" err="1">
                          <a:effectLst/>
                          <a:hlinkClick r:id="rId6"/>
                        </a:rPr>
                        <a:t>따르고</a:t>
                      </a:r>
                      <a:r>
                        <a:rPr lang="en-US" sz="1400" u="sng" kern="0">
                          <a:effectLst/>
                          <a:hlinkClick r:id="rId6"/>
                        </a:rPr>
                        <a:t> </a:t>
                      </a:r>
                      <a:r>
                        <a:rPr lang="en-US" sz="1400" u="sng" kern="0" err="1">
                          <a:effectLst/>
                          <a:hlinkClick r:id="rId6"/>
                        </a:rPr>
                        <a:t>있는가</a:t>
                      </a:r>
                      <a:r>
                        <a:rPr lang="en-US" sz="1400" u="sng" kern="0">
                          <a:effectLst/>
                          <a:hlinkClick r:id="rId6"/>
                        </a:rPr>
                        <a:t>?</a:t>
                      </a:r>
                      <a:endParaRPr lang="ko-KR" sz="14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29105" marR="29105" marT="19403" marB="19403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</a:pPr>
                      <a:endParaRPr lang="ko-KR" sz="1400" kern="100"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29105" marR="29105" marT="19403" marB="19403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</a:pPr>
                      <a:endParaRPr lang="ko-KR" sz="1400" kern="100"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29105" marR="29105" marT="19403" marB="19403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endParaRPr lang="ko-KR" sz="1400" kern="100"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29105" marR="29105" marT="19403" marB="19403" anchor="ctr"/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16024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u="sng" kern="0" err="1">
                          <a:effectLst/>
                          <a:hlinkClick r:id="rId7"/>
                        </a:rPr>
                        <a:t>heading룰이</a:t>
                      </a:r>
                      <a:r>
                        <a:rPr lang="en-US" sz="1400" u="sng" kern="0">
                          <a:effectLst/>
                          <a:hlinkClick r:id="rId7"/>
                        </a:rPr>
                        <a:t> </a:t>
                      </a:r>
                      <a:r>
                        <a:rPr lang="en-US" sz="1400" u="sng" kern="0" err="1">
                          <a:effectLst/>
                          <a:hlinkClick r:id="rId7"/>
                        </a:rPr>
                        <a:t>지켜졌는가</a:t>
                      </a:r>
                      <a:r>
                        <a:rPr lang="en-US" sz="1400" u="sng" kern="0">
                          <a:effectLst/>
                          <a:hlinkClick r:id="rId7"/>
                        </a:rPr>
                        <a:t>?</a:t>
                      </a:r>
                      <a:endParaRPr lang="ko-KR" sz="14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29105" marR="29105" marT="19403" marB="19403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</a:pPr>
                      <a:endParaRPr lang="ko-KR" sz="1400" kern="100"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29105" marR="29105" marT="19403" marB="19403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</a:pPr>
                      <a:endParaRPr lang="ko-KR" sz="1400" kern="100"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29105" marR="29105" marT="19403" marB="19403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endParaRPr lang="ko-KR" sz="1400" kern="100"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29105" marR="29105" marT="19403" marB="19403" anchor="ctr"/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16024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u="sng" kern="0">
                          <a:effectLst/>
                          <a:hlinkClick r:id="rId8"/>
                        </a:rPr>
                        <a:t>Link </a:t>
                      </a:r>
                      <a:r>
                        <a:rPr lang="en-US" sz="1400" u="sng" kern="0" err="1">
                          <a:effectLst/>
                          <a:hlinkClick r:id="rId8"/>
                        </a:rPr>
                        <a:t>가이드룰이</a:t>
                      </a:r>
                      <a:r>
                        <a:rPr lang="en-US" sz="1400" u="sng" kern="0">
                          <a:effectLst/>
                          <a:hlinkClick r:id="rId8"/>
                        </a:rPr>
                        <a:t> </a:t>
                      </a:r>
                      <a:r>
                        <a:rPr lang="en-US" sz="1400" u="sng" kern="0" err="1">
                          <a:effectLst/>
                          <a:hlinkClick r:id="rId8"/>
                        </a:rPr>
                        <a:t>지켜졌는가</a:t>
                      </a:r>
                      <a:r>
                        <a:rPr lang="en-US" sz="1400" u="sng" kern="0">
                          <a:effectLst/>
                          <a:hlinkClick r:id="rId8"/>
                        </a:rPr>
                        <a:t>?</a:t>
                      </a:r>
                      <a:endParaRPr lang="ko-KR" sz="14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29105" marR="29105" marT="19403" marB="19403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</a:pPr>
                      <a:endParaRPr lang="ko-KR" sz="1400" kern="100"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29105" marR="29105" marT="19403" marB="19403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</a:pPr>
                      <a:endParaRPr lang="ko-KR" sz="1400" kern="100"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29105" marR="29105" marT="19403" marB="19403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endParaRPr lang="ko-KR" sz="1400" kern="100"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29105" marR="29105" marT="19403" marB="19403" anchor="ctr"/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16024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u="sng" kern="0">
                          <a:effectLst/>
                          <a:hlinkClick r:id="rId9"/>
                        </a:rPr>
                        <a:t>image </a:t>
                      </a:r>
                      <a:r>
                        <a:rPr lang="en-US" sz="1400" u="sng" kern="0" err="1">
                          <a:effectLst/>
                          <a:hlinkClick r:id="rId9"/>
                        </a:rPr>
                        <a:t>가이드룰이</a:t>
                      </a:r>
                      <a:r>
                        <a:rPr lang="en-US" sz="1400" u="sng" kern="0">
                          <a:effectLst/>
                          <a:hlinkClick r:id="rId9"/>
                        </a:rPr>
                        <a:t> </a:t>
                      </a:r>
                      <a:r>
                        <a:rPr lang="en-US" sz="1400" u="sng" kern="0" err="1">
                          <a:effectLst/>
                          <a:hlinkClick r:id="rId9"/>
                        </a:rPr>
                        <a:t>지켜졌는가</a:t>
                      </a:r>
                      <a:r>
                        <a:rPr lang="en-US" sz="1400" u="sng" kern="0">
                          <a:effectLst/>
                          <a:hlinkClick r:id="rId9"/>
                        </a:rPr>
                        <a:t>?</a:t>
                      </a:r>
                      <a:endParaRPr lang="ko-KR" sz="14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29105" marR="29105" marT="19403" marB="19403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</a:pPr>
                      <a:endParaRPr lang="ko-KR" sz="1400" kern="100"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29105" marR="29105" marT="19403" marB="19403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</a:pPr>
                      <a:endParaRPr lang="ko-KR" sz="1400" kern="100"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29105" marR="29105" marT="19403" marB="19403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endParaRPr lang="ko-KR" sz="1400" kern="100"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29105" marR="29105" marT="19403" marB="19403" anchor="ctr"/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  <a:tr h="16024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u="sng" kern="0">
                          <a:effectLst/>
                          <a:hlinkClick r:id="rId10"/>
                        </a:rPr>
                        <a:t>image가 가이드맞게 Sprite 되었는가?</a:t>
                      </a:r>
                      <a:endParaRPr lang="ko-KR" sz="14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29105" marR="29105" marT="19403" marB="19403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</a:pPr>
                      <a:endParaRPr lang="ko-KR" sz="1400" kern="100"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29105" marR="29105" marT="19403" marB="19403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</a:pPr>
                      <a:endParaRPr lang="ko-KR" sz="1400" kern="100"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29105" marR="29105" marT="19403" marB="19403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endParaRPr lang="ko-KR" sz="1400" kern="100"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29105" marR="29105" marT="19403" marB="19403" anchor="ctr"/>
                </a:tc>
                <a:extLst>
                  <a:ext uri="{0D108BD9-81ED-4DB2-BD59-A6C34878D82A}">
                    <a16:rowId xmlns:a16="http://schemas.microsoft.com/office/drawing/2014/main" val="10025"/>
                  </a:ext>
                </a:extLst>
              </a:tr>
              <a:tr h="21426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u="sng" kern="0">
                          <a:effectLst/>
                          <a:hlinkClick r:id="rId11"/>
                        </a:rPr>
                        <a:t>image의 src경로가 로컬이 아닌 서버경로로 바꿨는가?</a:t>
                      </a:r>
                      <a:endParaRPr lang="ko-KR" sz="14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29105" marR="29105" marT="19403" marB="19403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</a:pPr>
                      <a:endParaRPr lang="ko-KR" sz="1400" kern="100"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29105" marR="29105" marT="19403" marB="19403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</a:pPr>
                      <a:endParaRPr lang="ko-KR" sz="1400" kern="100"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29105" marR="29105" marT="19403" marB="19403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endParaRPr lang="ko-KR" sz="1400" kern="100"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29105" marR="29105" marT="19403" marB="19403" anchor="ctr"/>
                </a:tc>
                <a:extLst>
                  <a:ext uri="{0D108BD9-81ED-4DB2-BD59-A6C34878D82A}">
                    <a16:rowId xmlns:a16="http://schemas.microsoft.com/office/drawing/2014/main" val="10026"/>
                  </a:ext>
                </a:extLst>
              </a:tr>
              <a:tr h="16024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u="sng" kern="0">
                          <a:effectLst/>
                          <a:hlinkClick r:id="rId12"/>
                        </a:rPr>
                        <a:t>링크영역이 올바른지 체크해보았는가?</a:t>
                      </a:r>
                      <a:endParaRPr lang="ko-KR" sz="14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29105" marR="29105" marT="19403" marB="19403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</a:pPr>
                      <a:endParaRPr lang="ko-KR" sz="1400" kern="100"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29105" marR="29105" marT="19403" marB="19403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</a:pPr>
                      <a:endParaRPr lang="ko-KR" sz="1400" kern="100"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29105" marR="29105" marT="19403" marB="19403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endParaRPr lang="ko-KR" sz="1400" kern="100"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29105" marR="29105" marT="19403" marB="19403" anchor="ctr"/>
                </a:tc>
                <a:extLst>
                  <a:ext uri="{0D108BD9-81ED-4DB2-BD59-A6C34878D82A}">
                    <a16:rowId xmlns:a16="http://schemas.microsoft.com/office/drawing/2014/main" val="10027"/>
                  </a:ext>
                </a:extLst>
              </a:tr>
              <a:tr h="16024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u="sng" kern="0">
                          <a:effectLst/>
                          <a:hlinkClick r:id="rId13"/>
                        </a:rPr>
                        <a:t>CSS </a:t>
                      </a:r>
                      <a:r>
                        <a:rPr lang="en-US" sz="1400" u="sng" kern="0" err="1">
                          <a:effectLst/>
                          <a:hlinkClick r:id="rId13"/>
                        </a:rPr>
                        <a:t>가이드룰이</a:t>
                      </a:r>
                      <a:r>
                        <a:rPr lang="en-US" sz="1400" u="sng" kern="0">
                          <a:effectLst/>
                          <a:hlinkClick r:id="rId13"/>
                        </a:rPr>
                        <a:t> </a:t>
                      </a:r>
                      <a:r>
                        <a:rPr lang="en-US" sz="1400" u="sng" kern="0" err="1">
                          <a:effectLst/>
                          <a:hlinkClick r:id="rId13"/>
                        </a:rPr>
                        <a:t>지켜졌는가</a:t>
                      </a:r>
                      <a:r>
                        <a:rPr lang="en-US" sz="1400" u="sng" kern="0">
                          <a:effectLst/>
                          <a:hlinkClick r:id="rId13"/>
                        </a:rPr>
                        <a:t>?</a:t>
                      </a:r>
                      <a:endParaRPr lang="ko-KR" sz="14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29105" marR="29105" marT="19403" marB="19403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</a:pPr>
                      <a:endParaRPr lang="ko-KR" sz="1400" kern="100"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29105" marR="29105" marT="19403" marB="19403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</a:pPr>
                      <a:endParaRPr lang="ko-KR" sz="1400" kern="100"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29105" marR="29105" marT="19403" marB="19403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endParaRPr lang="ko-KR" sz="1400" kern="100"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29105" marR="29105" marT="19403" marB="19403" anchor="ctr"/>
                </a:tc>
                <a:extLst>
                  <a:ext uri="{0D108BD9-81ED-4DB2-BD59-A6C34878D82A}">
                    <a16:rowId xmlns:a16="http://schemas.microsoft.com/office/drawing/2014/main" val="10028"/>
                  </a:ext>
                </a:extLst>
              </a:tr>
              <a:tr h="214263">
                <a:tc rowSpan="7"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400" kern="0">
                          <a:effectLst/>
                        </a:rPr>
                        <a:t>웹</a:t>
                      </a:r>
                      <a:endParaRPr lang="ko-KR" sz="1400" kern="100">
                        <a:effectLst/>
                      </a:endParaRPr>
                    </a:p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400" kern="0">
                          <a:effectLst/>
                        </a:rPr>
                        <a:t>접근성</a:t>
                      </a:r>
                      <a:endParaRPr lang="ko-KR" sz="14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100584" marR="100584" marT="19403" marB="19403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u="sng" kern="0">
                          <a:effectLst/>
                          <a:hlinkClick r:id="rId14"/>
                        </a:rPr>
                        <a:t>(필수) 본문바로가기 및 스킵네비게이션을 제공하는가?</a:t>
                      </a:r>
                      <a:endParaRPr lang="ko-KR" sz="14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29105" marR="29105" marT="19403" marB="19403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</a:pPr>
                      <a:endParaRPr lang="ko-KR" sz="1400" kern="100"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29105" marR="29105" marT="19403" marB="19403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</a:pPr>
                      <a:endParaRPr lang="ko-KR" sz="1400" kern="100"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29105" marR="29105" marT="19403" marB="19403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endParaRPr lang="ko-KR" sz="1400" kern="100"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29105" marR="29105" marT="19403" marB="19403" anchor="ctr"/>
                </a:tc>
                <a:extLst>
                  <a:ext uri="{0D108BD9-81ED-4DB2-BD59-A6C34878D82A}">
                    <a16:rowId xmlns:a16="http://schemas.microsoft.com/office/drawing/2014/main" val="10029"/>
                  </a:ext>
                </a:extLst>
              </a:tr>
              <a:tr h="26828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u="sng" kern="0">
                          <a:effectLst/>
                          <a:hlinkClick r:id="rId15"/>
                        </a:rPr>
                        <a:t>(필수) 텍스트가 아닌 콘텐츠에 적절한 대체 콘텐츠가 제공이 되어 있는가?</a:t>
                      </a:r>
                      <a:endParaRPr lang="ko-KR" sz="14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29105" marR="29105" marT="19403" marB="19403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</a:pPr>
                      <a:endParaRPr lang="ko-KR" sz="1400" kern="100"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29105" marR="29105" marT="19403" marB="19403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</a:pPr>
                      <a:endParaRPr lang="ko-KR" sz="1400" kern="100"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29105" marR="29105" marT="19403" marB="19403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endParaRPr lang="ko-KR" sz="1400" kern="100"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29105" marR="29105" marT="19403" marB="19403" anchor="ctr"/>
                </a:tc>
                <a:extLst>
                  <a:ext uri="{0D108BD9-81ED-4DB2-BD59-A6C34878D82A}">
                    <a16:rowId xmlns:a16="http://schemas.microsoft.com/office/drawing/2014/main" val="10030"/>
                  </a:ext>
                </a:extLst>
              </a:tr>
              <a:tr h="21426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u="sng" kern="0">
                          <a:effectLst/>
                          <a:hlinkClick r:id="rId16"/>
                        </a:rPr>
                        <a:t>(필수) 새창링크에 target="_blank" 속성이 있는가?</a:t>
                      </a:r>
                      <a:endParaRPr lang="ko-KR" sz="14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29105" marR="29105" marT="19403" marB="19403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</a:pPr>
                      <a:endParaRPr lang="ko-KR" sz="1400" kern="100"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29105" marR="29105" marT="19403" marB="19403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</a:pPr>
                      <a:endParaRPr lang="ko-KR" sz="1400" kern="100"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29105" marR="29105" marT="19403" marB="19403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endParaRPr lang="ko-KR" sz="1400" kern="100"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29105" marR="29105" marT="19403" marB="19403" anchor="ctr"/>
                </a:tc>
                <a:extLst>
                  <a:ext uri="{0D108BD9-81ED-4DB2-BD59-A6C34878D82A}">
                    <a16:rowId xmlns:a16="http://schemas.microsoft.com/office/drawing/2014/main" val="10031"/>
                  </a:ext>
                </a:extLst>
              </a:tr>
              <a:tr h="26828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u="sng" kern="0">
                          <a:effectLst/>
                          <a:hlinkClick r:id="rId17"/>
                        </a:rPr>
                        <a:t>(필수) 링크 및 마우스이벤트요소가 키보드컨트롤로 모두 접근이 가능한가?</a:t>
                      </a:r>
                      <a:endParaRPr lang="ko-KR" sz="14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29105" marR="29105" marT="19403" marB="19403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</a:pPr>
                      <a:endParaRPr lang="ko-KR" sz="1400" kern="100"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29105" marR="29105" marT="19403" marB="19403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</a:pPr>
                      <a:endParaRPr lang="ko-KR" sz="1400" kern="100"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29105" marR="29105" marT="19403" marB="19403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endParaRPr lang="ko-KR" sz="1400" kern="100"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29105" marR="29105" marT="19403" marB="19403" anchor="ctr"/>
                </a:tc>
                <a:extLst>
                  <a:ext uri="{0D108BD9-81ED-4DB2-BD59-A6C34878D82A}">
                    <a16:rowId xmlns:a16="http://schemas.microsoft.com/office/drawing/2014/main" val="10032"/>
                  </a:ext>
                </a:extLst>
              </a:tr>
              <a:tr h="26828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u="sng" kern="0">
                          <a:effectLst/>
                          <a:hlinkClick r:id="rId18"/>
                        </a:rPr>
                        <a:t>온라인 서식요소(form, input...)가 접근성인 구조로 마크업되어 있는가?</a:t>
                      </a:r>
                      <a:endParaRPr lang="ko-KR" sz="14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29105" marR="29105" marT="19403" marB="19403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</a:pPr>
                      <a:endParaRPr lang="ko-KR" sz="1400" kern="100"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29105" marR="29105" marT="19403" marB="19403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</a:pPr>
                      <a:endParaRPr lang="ko-KR" sz="1400" kern="100"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29105" marR="29105" marT="19403" marB="19403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endParaRPr lang="ko-KR" sz="1400" kern="100"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29105" marR="29105" marT="19403" marB="19403" anchor="ctr"/>
                </a:tc>
                <a:extLst>
                  <a:ext uri="{0D108BD9-81ED-4DB2-BD59-A6C34878D82A}">
                    <a16:rowId xmlns:a16="http://schemas.microsoft.com/office/drawing/2014/main" val="10033"/>
                  </a:ext>
                </a:extLst>
              </a:tr>
              <a:tr h="26828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u="sng" kern="0">
                          <a:effectLst/>
                          <a:hlinkClick r:id="rId19"/>
                        </a:rPr>
                        <a:t>table요소가 데이터테이블로서 사용되며 접근성에 맞게 마크업되어 있는가?</a:t>
                      </a:r>
                      <a:endParaRPr lang="ko-KR" sz="14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29105" marR="29105" marT="19403" marB="19403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</a:pPr>
                      <a:endParaRPr lang="ko-KR" sz="1400" kern="100"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29105" marR="29105" marT="19403" marB="19403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</a:pPr>
                      <a:endParaRPr lang="ko-KR" sz="1400" kern="100"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29105" marR="29105" marT="19403" marB="19403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endParaRPr lang="ko-KR" sz="1400" kern="100"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29105" marR="29105" marT="19403" marB="19403" anchor="ctr"/>
                </a:tc>
                <a:extLst>
                  <a:ext uri="{0D108BD9-81ED-4DB2-BD59-A6C34878D82A}">
                    <a16:rowId xmlns:a16="http://schemas.microsoft.com/office/drawing/2014/main" val="10034"/>
                  </a:ext>
                </a:extLst>
              </a:tr>
              <a:tr h="21426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u="sng" kern="0">
                          <a:effectLst/>
                          <a:hlinkClick r:id="rId20"/>
                        </a:rPr>
                        <a:t>(필수) frame, iframe에 title제공을 해주는가?</a:t>
                      </a:r>
                      <a:endParaRPr lang="ko-KR" sz="1400" kern="10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29105" marR="29105" marT="19403" marB="19403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</a:pPr>
                      <a:endParaRPr lang="ko-KR" sz="1400" kern="100"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29105" marR="29105" marT="19403" marB="19403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</a:pPr>
                      <a:endParaRPr lang="ko-KR" sz="1400" kern="100"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29105" marR="29105" marT="19403" marB="19403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endParaRPr lang="ko-KR" sz="1400" kern="100"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29105" marR="29105" marT="19403" marB="19403" anchor="ctr"/>
                </a:tc>
                <a:extLst>
                  <a:ext uri="{0D108BD9-81ED-4DB2-BD59-A6C34878D82A}">
                    <a16:rowId xmlns:a16="http://schemas.microsoft.com/office/drawing/2014/main" val="10035"/>
                  </a:ext>
                </a:extLst>
              </a:tr>
            </a:tbl>
          </a:graphicData>
        </a:graphic>
      </p:graphicFrame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612A17F6-F768-4C9C-AB75-F1652C0A1329}"/>
              </a:ext>
            </a:extLst>
          </p:cNvPr>
          <p:cNvCxnSpPr/>
          <p:nvPr/>
        </p:nvCxnSpPr>
        <p:spPr>
          <a:xfrm>
            <a:off x="652490" y="1120696"/>
            <a:ext cx="1088902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92552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B7ED61F-9315-4F8F-A88C-D0EECDC203B6}"/>
              </a:ext>
            </a:extLst>
          </p:cNvPr>
          <p:cNvSpPr txBox="1"/>
          <p:nvPr/>
        </p:nvSpPr>
        <p:spPr>
          <a:xfrm>
            <a:off x="652491" y="306466"/>
            <a:ext cx="739423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spc="-300" err="1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프로토타입</a:t>
            </a:r>
            <a:r>
              <a:rPr lang="ko-KR" altLang="en-US" sz="3200" b="1" spc="-30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ko-KR" altLang="en-US" sz="3200" b="1" spc="-300" err="1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기초데이터</a:t>
            </a:r>
            <a:r>
              <a:rPr lang="ko-KR" altLang="en-US" sz="3200" b="1" spc="-30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수집 및 스케치</a:t>
            </a:r>
            <a:endParaRPr lang="en-US" altLang="ko-KR" sz="3200" b="1" spc="-30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marL="571500" indent="-571500">
              <a:buFontTx/>
              <a:buChar char="-"/>
            </a:pPr>
            <a:endParaRPr lang="en-US" altLang="ko-KR" sz="3200" b="1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2" name="TextBox 1">
            <a:hlinkClick r:id="rId2"/>
          </p:cNvPr>
          <p:cNvSpPr txBox="1"/>
          <p:nvPr/>
        </p:nvSpPr>
        <p:spPr>
          <a:xfrm>
            <a:off x="650488" y="1234938"/>
            <a:ext cx="1987609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chemeClr val="bg1"/>
                </a:solidFill>
              </a:rPr>
              <a:t>참고 사이트 주소</a:t>
            </a:r>
          </a:p>
        </p:txBody>
      </p:sp>
      <p:sp>
        <p:nvSpPr>
          <p:cNvPr id="10" name="TextBox 9">
            <a:hlinkClick r:id="rId2"/>
            <a:extLst>
              <a:ext uri="{FF2B5EF4-FFF2-40B4-BE49-F238E27FC236}">
                <a16:creationId xmlns:a16="http://schemas.microsoft.com/office/drawing/2014/main" id="{001E7B6C-25B9-493D-8F10-72F9A8319092}"/>
              </a:ext>
            </a:extLst>
          </p:cNvPr>
          <p:cNvSpPr txBox="1"/>
          <p:nvPr/>
        </p:nvSpPr>
        <p:spPr>
          <a:xfrm>
            <a:off x="2710515" y="1217026"/>
            <a:ext cx="3921512" cy="369332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r>
              <a:rPr lang="en-US">
                <a:ea typeface="+mn-lt"/>
                <a:cs typeface="+mn-lt"/>
                <a:hlinkClick r:id="rId3"/>
              </a:rPr>
              <a:t>https://</a:t>
            </a:r>
            <a:r>
              <a:rPr lang="en-US" err="1">
                <a:ea typeface="+mn-lt"/>
                <a:cs typeface="+mn-lt"/>
                <a:hlinkClick r:id="rId3"/>
              </a:rPr>
              <a:t>kakao.ai</a:t>
            </a:r>
            <a:r>
              <a:rPr lang="en-US">
                <a:ea typeface="+mn-lt"/>
                <a:cs typeface="+mn-lt"/>
                <a:hlinkClick r:id="rId3"/>
              </a:rPr>
              <a:t>/</a:t>
            </a:r>
            <a:endParaRPr lang="ko-KR" altLang="en-US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BF30E374-E60F-4668-B942-76B788F217D5}"/>
              </a:ext>
            </a:extLst>
          </p:cNvPr>
          <p:cNvCxnSpPr/>
          <p:nvPr/>
        </p:nvCxnSpPr>
        <p:spPr>
          <a:xfrm>
            <a:off x="652490" y="1120696"/>
            <a:ext cx="1088902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B3108392-4731-4B9D-B260-B37C2A1B54D7}"/>
              </a:ext>
            </a:extLst>
          </p:cNvPr>
          <p:cNvSpPr txBox="1"/>
          <p:nvPr/>
        </p:nvSpPr>
        <p:spPr>
          <a:xfrm>
            <a:off x="7450205" y="528915"/>
            <a:ext cx="2343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chemeClr val="bg1"/>
                </a:solidFill>
              </a:rPr>
              <a:t>기초데이터 수집하기</a:t>
            </a:r>
            <a:endParaRPr lang="en-US" altLang="ko-KR">
              <a:solidFill>
                <a:schemeClr val="bg1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36F000F-2308-0540-A519-9761C8A725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858" y="-680332"/>
            <a:ext cx="6292850" cy="15246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78661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CAF6820-46F8-4814-801E-8E9206DF3CBE}"/>
              </a:ext>
            </a:extLst>
          </p:cNvPr>
          <p:cNvSpPr txBox="1"/>
          <p:nvPr/>
        </p:nvSpPr>
        <p:spPr>
          <a:xfrm>
            <a:off x="752707" y="1410629"/>
            <a:ext cx="2656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chemeClr val="bg1"/>
                </a:solidFill>
              </a:rPr>
              <a:t>데이터 분석 체크리스트</a:t>
            </a:r>
            <a:endParaRPr lang="en-US" altLang="ko-KR">
              <a:solidFill>
                <a:schemeClr val="bg1"/>
              </a:solidFill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2C77D836-F55A-4856-947B-C4486A2B62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3888351"/>
              </p:ext>
            </p:extLst>
          </p:nvPr>
        </p:nvGraphicFramePr>
        <p:xfrm>
          <a:off x="880844" y="1960235"/>
          <a:ext cx="10603684" cy="44625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50921">
                  <a:extLst>
                    <a:ext uri="{9D8B030D-6E8A-4147-A177-3AD203B41FA5}">
                      <a16:colId xmlns:a16="http://schemas.microsoft.com/office/drawing/2014/main" val="2343610589"/>
                    </a:ext>
                  </a:extLst>
                </a:gridCol>
                <a:gridCol w="6222368">
                  <a:extLst>
                    <a:ext uri="{9D8B030D-6E8A-4147-A177-3AD203B41FA5}">
                      <a16:colId xmlns:a16="http://schemas.microsoft.com/office/drawing/2014/main" val="990716045"/>
                    </a:ext>
                  </a:extLst>
                </a:gridCol>
                <a:gridCol w="864591">
                  <a:extLst>
                    <a:ext uri="{9D8B030D-6E8A-4147-A177-3AD203B41FA5}">
                      <a16:colId xmlns:a16="http://schemas.microsoft.com/office/drawing/2014/main" val="1497099537"/>
                    </a:ext>
                  </a:extLst>
                </a:gridCol>
                <a:gridCol w="865804">
                  <a:extLst>
                    <a:ext uri="{9D8B030D-6E8A-4147-A177-3AD203B41FA5}">
                      <a16:colId xmlns:a16="http://schemas.microsoft.com/office/drawing/2014/main" val="3764861943"/>
                    </a:ext>
                  </a:extLst>
                </a:gridCol>
              </a:tblGrid>
              <a:tr h="34290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b="0"/>
                        <a:t>관점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b="0"/>
                        <a:t>분석내용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b="0"/>
                        <a:t>YES</a:t>
                      </a:r>
                      <a:endParaRPr lang="ko-KR" altLang="en-US" sz="1700" b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b="0"/>
                        <a:t>NO</a:t>
                      </a:r>
                      <a:endParaRPr lang="ko-KR" altLang="en-US" sz="1700" b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2508527"/>
                  </a:ext>
                </a:extLst>
              </a:tr>
              <a:tr h="342672">
                <a:tc rowSpan="3">
                  <a:txBody>
                    <a:bodyPr/>
                    <a:lstStyle/>
                    <a:p>
                      <a:pPr latinLnBrk="1"/>
                      <a:r>
                        <a:rPr lang="ko-KR" altLang="en-US" sz="1400"/>
                        <a:t>정보 구조 관점</a:t>
                      </a:r>
                    </a:p>
                  </a:txBody>
                  <a:tcPr marT="50292" marB="5029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/>
                        <a:t>데이터 분류에 대한 이해가 </a:t>
                      </a:r>
                      <a:r>
                        <a:rPr lang="ko-KR" altLang="en-US" sz="1400" err="1"/>
                        <a:t>바른가</a:t>
                      </a:r>
                      <a:r>
                        <a:rPr lang="en-US" altLang="ko-KR" sz="1400"/>
                        <a:t>?</a:t>
                      </a:r>
                      <a:endParaRPr lang="ko-KR" altLang="en-US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err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002166"/>
                  </a:ext>
                </a:extLst>
              </a:tr>
              <a:tr h="342672">
                <a:tc vMerge="1"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/>
                        <a:t>구성 형태와 체계가 </a:t>
                      </a:r>
                      <a:r>
                        <a:rPr lang="ko-KR" altLang="en-US" sz="1400" err="1"/>
                        <a:t>바른가</a:t>
                      </a:r>
                      <a:r>
                        <a:rPr lang="en-US" altLang="ko-KR" sz="1400"/>
                        <a:t>?</a:t>
                      </a:r>
                      <a:endParaRPr lang="ko-KR" altLang="en-US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err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3406939"/>
                  </a:ext>
                </a:extLst>
              </a:tr>
              <a:tr h="342672">
                <a:tc vMerge="1"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/>
                        <a:t>레이블링</a:t>
                      </a:r>
                      <a:r>
                        <a:rPr lang="en-US" altLang="ko-KR" sz="1400"/>
                        <a:t>, </a:t>
                      </a:r>
                      <a:r>
                        <a:rPr lang="ko-KR" altLang="en-US" sz="1400"/>
                        <a:t>네임명이 쉽고 이해가 </a:t>
                      </a:r>
                      <a:r>
                        <a:rPr lang="ko-KR" altLang="en-US" sz="1400" err="1"/>
                        <a:t>빠른가</a:t>
                      </a:r>
                      <a:r>
                        <a:rPr lang="en-US" altLang="ko-KR" sz="1400"/>
                        <a:t>?</a:t>
                      </a:r>
                      <a:endParaRPr lang="ko-KR" altLang="en-US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err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2297636"/>
                  </a:ext>
                </a:extLst>
              </a:tr>
              <a:tr h="342672">
                <a:tc rowSpan="2">
                  <a:txBody>
                    <a:bodyPr/>
                    <a:lstStyle/>
                    <a:p>
                      <a:pPr latinLnBrk="1"/>
                      <a:r>
                        <a:rPr lang="ko-KR" altLang="en-US" sz="1400"/>
                        <a:t>네비게이션 관점</a:t>
                      </a:r>
                    </a:p>
                  </a:txBody>
                  <a:tcPr marT="50292" marB="5029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/>
                        <a:t>정보를 빨리 찾을 수 있는가</a:t>
                      </a:r>
                      <a:r>
                        <a:rPr lang="en-US" altLang="ko-KR" sz="1400"/>
                        <a:t>?</a:t>
                      </a:r>
                      <a:endParaRPr lang="ko-KR" altLang="en-US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err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2867904"/>
                  </a:ext>
                </a:extLst>
              </a:tr>
              <a:tr h="342672">
                <a:tc vMerge="1"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/>
                        <a:t>링크를 표현하고</a:t>
                      </a:r>
                      <a:r>
                        <a:rPr lang="en-US" altLang="ko-KR" sz="1400"/>
                        <a:t>, </a:t>
                      </a:r>
                      <a:r>
                        <a:rPr lang="ko-KR" altLang="en-US" sz="1400"/>
                        <a:t>이해하고</a:t>
                      </a:r>
                      <a:r>
                        <a:rPr lang="en-US" altLang="ko-KR" sz="1400"/>
                        <a:t>, </a:t>
                      </a:r>
                      <a:r>
                        <a:rPr lang="ko-KR" altLang="en-US" sz="1400"/>
                        <a:t>선택하는 데 문제가 없는가</a:t>
                      </a:r>
                      <a:r>
                        <a:rPr lang="en-US" altLang="ko-KR" sz="1400"/>
                        <a:t>?</a:t>
                      </a:r>
                      <a:endParaRPr lang="ko-KR" altLang="en-US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err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9392563"/>
                  </a:ext>
                </a:extLst>
              </a:tr>
              <a:tr h="342672">
                <a:tc rowSpan="3">
                  <a:txBody>
                    <a:bodyPr/>
                    <a:lstStyle/>
                    <a:p>
                      <a:pPr latinLnBrk="1"/>
                      <a:r>
                        <a:rPr lang="ko-KR" altLang="en-US" sz="1400"/>
                        <a:t>인터페이스 관점</a:t>
                      </a:r>
                    </a:p>
                  </a:txBody>
                  <a:tcPr marT="50292" marB="5029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/>
                        <a:t>가독성이 좋은가</a:t>
                      </a:r>
                      <a:r>
                        <a:rPr lang="en-US" altLang="ko-KR" sz="1400"/>
                        <a:t>?</a:t>
                      </a:r>
                      <a:endParaRPr lang="ko-KR" altLang="en-US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err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7449358"/>
                  </a:ext>
                </a:extLst>
              </a:tr>
              <a:tr h="342672">
                <a:tc vMerge="1"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/>
                        <a:t>인터페이스가 직관적인가</a:t>
                      </a:r>
                      <a:r>
                        <a:rPr lang="en-US" altLang="ko-KR" sz="1400"/>
                        <a:t>?</a:t>
                      </a:r>
                      <a:endParaRPr lang="ko-KR" altLang="en-US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err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003036"/>
                  </a:ext>
                </a:extLst>
              </a:tr>
              <a:tr h="342672">
                <a:tc vMerge="1"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/>
                        <a:t>보충 설명이 없이도 의미를 파악할 수 있는가</a:t>
                      </a:r>
                      <a:r>
                        <a:rPr lang="en-US" altLang="ko-KR" sz="1400"/>
                        <a:t>?</a:t>
                      </a:r>
                      <a:endParaRPr lang="ko-KR" altLang="en-US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err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8814381"/>
                  </a:ext>
                </a:extLst>
              </a:tr>
              <a:tr h="342672">
                <a:tc rowSpan="2">
                  <a:txBody>
                    <a:bodyPr/>
                    <a:lstStyle/>
                    <a:p>
                      <a:pPr latinLnBrk="1"/>
                      <a:r>
                        <a:rPr lang="ko-KR" altLang="en-US" sz="1400"/>
                        <a:t>비주얼</a:t>
                      </a:r>
                      <a:r>
                        <a:rPr lang="en-US" altLang="ko-KR" sz="1400"/>
                        <a:t>(GUI) </a:t>
                      </a:r>
                      <a:r>
                        <a:rPr lang="ko-KR" altLang="en-US" sz="1400"/>
                        <a:t>관점</a:t>
                      </a:r>
                    </a:p>
                  </a:txBody>
                  <a:tcPr marT="50292" marB="5029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/>
                        <a:t>사용자층에 맞는 디자인 요소들이 사용되었는가</a:t>
                      </a:r>
                      <a:r>
                        <a:rPr lang="en-US" altLang="ko-KR" sz="1400"/>
                        <a:t>?</a:t>
                      </a:r>
                      <a:endParaRPr lang="ko-KR" altLang="en-US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err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2743726"/>
                  </a:ext>
                </a:extLst>
              </a:tr>
              <a:tr h="342672">
                <a:tc vMerge="1"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/>
                        <a:t>그래픽 요소가 적절한가</a:t>
                      </a:r>
                      <a:r>
                        <a:rPr lang="en-US" altLang="ko-KR" sz="1400"/>
                        <a:t>?</a:t>
                      </a:r>
                      <a:endParaRPr lang="ko-KR" altLang="en-US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err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8701555"/>
                  </a:ext>
                </a:extLst>
              </a:tr>
              <a:tr h="342672">
                <a:tc rowSpan="2">
                  <a:txBody>
                    <a:bodyPr/>
                    <a:lstStyle/>
                    <a:p>
                      <a:pPr latinLnBrk="1"/>
                      <a:r>
                        <a:rPr lang="ko-KR" altLang="en-US" sz="1400"/>
                        <a:t>마케팅 관점</a:t>
                      </a:r>
                    </a:p>
                  </a:txBody>
                  <a:tcPr marT="50292" marB="5029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/>
                        <a:t>데이터의 신뢰성을 보여 주고 있는가</a:t>
                      </a:r>
                      <a:r>
                        <a:rPr lang="en-US" altLang="ko-KR" sz="1400"/>
                        <a:t>?</a:t>
                      </a:r>
                      <a:endParaRPr lang="ko-KR" altLang="en-US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err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835721"/>
                  </a:ext>
                </a:extLst>
              </a:tr>
              <a:tr h="342672">
                <a:tc vMerge="1"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/>
                        <a:t>커뮤니티에 대한 부분에 문제는 없는가</a:t>
                      </a:r>
                      <a:r>
                        <a:rPr lang="en-US" altLang="ko-KR" sz="1400"/>
                        <a:t>?</a:t>
                      </a:r>
                      <a:endParaRPr lang="ko-KR" altLang="en-US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err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1315684"/>
                  </a:ext>
                </a:extLst>
              </a:tr>
            </a:tbl>
          </a:graphicData>
        </a:graphic>
      </p:graphicFrame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2BF2D5F9-B366-4DCE-AD10-31285316554D}"/>
              </a:ext>
            </a:extLst>
          </p:cNvPr>
          <p:cNvCxnSpPr/>
          <p:nvPr/>
        </p:nvCxnSpPr>
        <p:spPr>
          <a:xfrm>
            <a:off x="652490" y="1120696"/>
            <a:ext cx="1088902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8BD77A1-72C8-439D-9D9E-993F0EFC5EA9}"/>
              </a:ext>
            </a:extLst>
          </p:cNvPr>
          <p:cNvSpPr txBox="1"/>
          <p:nvPr/>
        </p:nvSpPr>
        <p:spPr>
          <a:xfrm>
            <a:off x="652491" y="339122"/>
            <a:ext cx="73942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spc="-300" err="1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프로토타입</a:t>
            </a:r>
            <a:r>
              <a:rPr lang="ko-KR" altLang="en-US" sz="3200" b="1" spc="-30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ko-KR" altLang="en-US" sz="3200" b="1" spc="-300" err="1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기초데이터</a:t>
            </a:r>
            <a:r>
              <a:rPr lang="ko-KR" altLang="en-US" sz="3200" b="1" spc="-30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수집 및 스케치</a:t>
            </a:r>
            <a:endParaRPr lang="en-US" altLang="ko-KR" sz="3200" b="1" spc="-30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A1AA51-7062-42E8-A72B-F1BC040BFF43}"/>
              </a:ext>
            </a:extLst>
          </p:cNvPr>
          <p:cNvSpPr txBox="1"/>
          <p:nvPr/>
        </p:nvSpPr>
        <p:spPr>
          <a:xfrm>
            <a:off x="7450205" y="528915"/>
            <a:ext cx="2829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chemeClr val="bg1"/>
                </a:solidFill>
              </a:rPr>
              <a:t>레퍼런스 조사 </a:t>
            </a:r>
            <a:r>
              <a:rPr lang="en-US" altLang="ko-KR">
                <a:solidFill>
                  <a:schemeClr val="bg1"/>
                </a:solidFill>
              </a:rPr>
              <a:t>/</a:t>
            </a:r>
            <a:r>
              <a:rPr lang="ko-KR" altLang="en-US">
                <a:solidFill>
                  <a:schemeClr val="bg1"/>
                </a:solidFill>
              </a:rPr>
              <a:t> 분석하기</a:t>
            </a:r>
            <a:endParaRPr lang="en-US" altLang="ko-KR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78959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F018CF8F-1C5D-484A-A789-3528F0D066E6}"/>
              </a:ext>
            </a:extLst>
          </p:cNvPr>
          <p:cNvCxnSpPr/>
          <p:nvPr/>
        </p:nvCxnSpPr>
        <p:spPr>
          <a:xfrm>
            <a:off x="652490" y="1120696"/>
            <a:ext cx="1088902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E4E6A49-BD0A-451B-8BC1-CC450D140EAE}"/>
              </a:ext>
            </a:extLst>
          </p:cNvPr>
          <p:cNvSpPr txBox="1"/>
          <p:nvPr/>
        </p:nvSpPr>
        <p:spPr>
          <a:xfrm>
            <a:off x="652491" y="339122"/>
            <a:ext cx="73942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err="1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프로토타입</a:t>
            </a:r>
            <a:r>
              <a:rPr lang="ko-KR" altLang="en-US" sz="3200" b="1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ko-KR" altLang="en-US" sz="3200" b="1" err="1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기초데이터</a:t>
            </a:r>
            <a:r>
              <a:rPr lang="ko-KR" altLang="en-US" sz="3200" b="1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수집 및 스케치</a:t>
            </a:r>
            <a:endParaRPr lang="en-US" altLang="ko-KR" sz="3200" b="1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3CAC950-25E7-48E4-98E1-9793EEDF4908}"/>
              </a:ext>
            </a:extLst>
          </p:cNvPr>
          <p:cNvSpPr txBox="1"/>
          <p:nvPr/>
        </p:nvSpPr>
        <p:spPr>
          <a:xfrm>
            <a:off x="7891076" y="528915"/>
            <a:ext cx="2343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chemeClr val="bg1"/>
                </a:solidFill>
              </a:rPr>
              <a:t>아이디어 스케치하기</a:t>
            </a:r>
            <a:endParaRPr lang="en-US" altLang="ko-KR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490" y="1243466"/>
            <a:ext cx="9202710" cy="5368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4010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F018CF8F-1C5D-484A-A789-3528F0D066E6}"/>
              </a:ext>
            </a:extLst>
          </p:cNvPr>
          <p:cNvCxnSpPr/>
          <p:nvPr/>
        </p:nvCxnSpPr>
        <p:spPr>
          <a:xfrm>
            <a:off x="652490" y="1120696"/>
            <a:ext cx="1088902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E4E6A49-BD0A-451B-8BC1-CC450D140EAE}"/>
              </a:ext>
            </a:extLst>
          </p:cNvPr>
          <p:cNvSpPr txBox="1"/>
          <p:nvPr/>
        </p:nvSpPr>
        <p:spPr>
          <a:xfrm>
            <a:off x="652491" y="339122"/>
            <a:ext cx="73942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err="1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프로토타입</a:t>
            </a:r>
            <a:r>
              <a:rPr lang="ko-KR" altLang="en-US" sz="3200" b="1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ko-KR" altLang="en-US" sz="3200" b="1" err="1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기초데이터</a:t>
            </a:r>
            <a:r>
              <a:rPr lang="ko-KR" altLang="en-US" sz="3200" b="1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수집 및 스케치</a:t>
            </a:r>
            <a:endParaRPr lang="en-US" altLang="ko-KR" sz="3200" b="1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3CAC950-25E7-48E4-98E1-9793EEDF4908}"/>
              </a:ext>
            </a:extLst>
          </p:cNvPr>
          <p:cNvSpPr txBox="1"/>
          <p:nvPr/>
        </p:nvSpPr>
        <p:spPr>
          <a:xfrm>
            <a:off x="7891076" y="528915"/>
            <a:ext cx="2343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chemeClr val="bg1"/>
                </a:solidFill>
              </a:rPr>
              <a:t>아이디어 스케치하기</a:t>
            </a:r>
            <a:endParaRPr lang="en-US" altLang="ko-KR">
              <a:solidFill>
                <a:schemeClr val="bg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489" y="1317495"/>
            <a:ext cx="9415435" cy="5492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3328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F018CF8F-1C5D-484A-A789-3528F0D066E6}"/>
              </a:ext>
            </a:extLst>
          </p:cNvPr>
          <p:cNvCxnSpPr/>
          <p:nvPr/>
        </p:nvCxnSpPr>
        <p:spPr>
          <a:xfrm>
            <a:off x="652490" y="1120696"/>
            <a:ext cx="1088902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E4E6A49-BD0A-451B-8BC1-CC450D140EAE}"/>
              </a:ext>
            </a:extLst>
          </p:cNvPr>
          <p:cNvSpPr txBox="1"/>
          <p:nvPr/>
        </p:nvSpPr>
        <p:spPr>
          <a:xfrm>
            <a:off x="652491" y="339122"/>
            <a:ext cx="73942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err="1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프로토타입</a:t>
            </a:r>
            <a:r>
              <a:rPr lang="ko-KR" altLang="en-US" sz="3200" b="1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ko-KR" altLang="en-US" sz="3200" b="1" err="1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기초데이터</a:t>
            </a:r>
            <a:r>
              <a:rPr lang="ko-KR" altLang="en-US" sz="3200" b="1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수집 및 스케치</a:t>
            </a:r>
            <a:endParaRPr lang="en-US" altLang="ko-KR" sz="3200" b="1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3CAC950-25E7-48E4-98E1-9793EEDF4908}"/>
              </a:ext>
            </a:extLst>
          </p:cNvPr>
          <p:cNvSpPr txBox="1"/>
          <p:nvPr/>
        </p:nvSpPr>
        <p:spPr>
          <a:xfrm>
            <a:off x="7891076" y="528915"/>
            <a:ext cx="2343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chemeClr val="bg1"/>
                </a:solidFill>
              </a:rPr>
              <a:t>아이디어 스케치하기</a:t>
            </a:r>
            <a:endParaRPr lang="en-US" altLang="ko-KR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490" y="1317496"/>
            <a:ext cx="9278711" cy="5412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545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F018CF8F-1C5D-484A-A789-3528F0D066E6}"/>
              </a:ext>
            </a:extLst>
          </p:cNvPr>
          <p:cNvCxnSpPr/>
          <p:nvPr/>
        </p:nvCxnSpPr>
        <p:spPr>
          <a:xfrm>
            <a:off x="652490" y="1120696"/>
            <a:ext cx="1088902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E4E6A49-BD0A-451B-8BC1-CC450D140EAE}"/>
              </a:ext>
            </a:extLst>
          </p:cNvPr>
          <p:cNvSpPr txBox="1"/>
          <p:nvPr/>
        </p:nvSpPr>
        <p:spPr>
          <a:xfrm>
            <a:off x="652491" y="339122"/>
            <a:ext cx="73942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err="1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프로토타입</a:t>
            </a:r>
            <a:r>
              <a:rPr lang="ko-KR" altLang="en-US" sz="3200" b="1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ko-KR" altLang="en-US" sz="3200" b="1" err="1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기초데이터</a:t>
            </a:r>
            <a:r>
              <a:rPr lang="ko-KR" altLang="en-US" sz="3200" b="1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수집 및 스케치</a:t>
            </a:r>
            <a:endParaRPr lang="en-US" altLang="ko-KR" sz="3200" b="1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3CAC950-25E7-48E4-98E1-9793EEDF4908}"/>
              </a:ext>
            </a:extLst>
          </p:cNvPr>
          <p:cNvSpPr txBox="1"/>
          <p:nvPr/>
        </p:nvSpPr>
        <p:spPr>
          <a:xfrm>
            <a:off x="7891076" y="528915"/>
            <a:ext cx="2343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chemeClr val="bg1"/>
                </a:solidFill>
              </a:rPr>
              <a:t>아이디어 스케치하기</a:t>
            </a:r>
            <a:endParaRPr lang="en-US" altLang="ko-KR">
              <a:solidFill>
                <a:schemeClr val="bg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490" y="1317496"/>
            <a:ext cx="9089791" cy="5302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0816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B7ED61F-9315-4F8F-A88C-D0EECDC203B6}"/>
              </a:ext>
            </a:extLst>
          </p:cNvPr>
          <p:cNvSpPr txBox="1"/>
          <p:nvPr/>
        </p:nvSpPr>
        <p:spPr>
          <a:xfrm>
            <a:off x="652490" y="306466"/>
            <a:ext cx="110310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웹디자인기능사</a:t>
            </a:r>
            <a:endParaRPr lang="en-US" altLang="ko-KR" sz="3200" b="1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B10D5CF-F2BD-4F40-AC46-D6265F299F86}"/>
              </a:ext>
            </a:extLst>
          </p:cNvPr>
          <p:cNvCxnSpPr/>
          <p:nvPr/>
        </p:nvCxnSpPr>
        <p:spPr>
          <a:xfrm>
            <a:off x="652490" y="1120696"/>
            <a:ext cx="1088902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EB53A30F-4525-BD4A-B52C-7582E3C41C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120696"/>
            <a:ext cx="109728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32936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B7ED61F-9315-4F8F-A88C-D0EECDC203B6}"/>
              </a:ext>
            </a:extLst>
          </p:cNvPr>
          <p:cNvSpPr txBox="1"/>
          <p:nvPr/>
        </p:nvSpPr>
        <p:spPr>
          <a:xfrm>
            <a:off x="652490" y="306466"/>
            <a:ext cx="110310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HTML5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B10D5CF-F2BD-4F40-AC46-D6265F299F86}"/>
              </a:ext>
            </a:extLst>
          </p:cNvPr>
          <p:cNvCxnSpPr/>
          <p:nvPr/>
        </p:nvCxnSpPr>
        <p:spPr>
          <a:xfrm>
            <a:off x="652490" y="1120696"/>
            <a:ext cx="1088902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2C3552AA-9BFD-4309-B55C-E1E9B76B1C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4388006"/>
              </p:ext>
            </p:extLst>
          </p:nvPr>
        </p:nvGraphicFramePr>
        <p:xfrm>
          <a:off x="647699" y="1120695"/>
          <a:ext cx="10889021" cy="408928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89021">
                  <a:extLst>
                    <a:ext uri="{9D8B030D-6E8A-4147-A177-3AD203B41FA5}">
                      <a16:colId xmlns:a16="http://schemas.microsoft.com/office/drawing/2014/main" val="587884580"/>
                    </a:ext>
                  </a:extLst>
                </a:gridCol>
              </a:tblGrid>
              <a:tr h="5430831">
                <a:tc>
                  <a:txBody>
                    <a:bodyPr/>
                    <a:lstStyle/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&lt;!DOCTYPE html&gt;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&lt;html lang="ko"&gt;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&lt;head&gt;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&lt;meta charset="UTF-8"&gt;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&lt;title&gt;</a:t>
                      </a:r>
                      <a:r>
                        <a:rPr lang="en" altLang="ko-Kore-KR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kakao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" altLang="ko-Kore-KR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&lt;/title&gt;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&lt;link </a:t>
                      </a:r>
                      <a:r>
                        <a:rPr lang="en" altLang="ko-Kore-KR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rel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="stylesheet" </a:t>
                      </a:r>
                      <a:r>
                        <a:rPr lang="en" altLang="ko-Kore-KR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href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="./</a:t>
                      </a:r>
                      <a:r>
                        <a:rPr lang="en" altLang="ko-Kore-KR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css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en" altLang="ko-Kore-KR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comm.css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"&gt;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&lt;script </a:t>
                      </a:r>
                      <a:r>
                        <a:rPr lang="en" altLang="ko-Kore-KR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="./</a:t>
                      </a:r>
                      <a:r>
                        <a:rPr lang="en" altLang="ko-Kore-KR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js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/jquery-3.5.1.min.js"&gt;&lt;/script&gt;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&lt;script </a:t>
                      </a:r>
                      <a:r>
                        <a:rPr lang="en" altLang="ko-Kore-KR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="./</a:t>
                      </a:r>
                      <a:r>
                        <a:rPr lang="en" altLang="ko-Kore-KR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js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en" altLang="ko-Kore-KR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comm.js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"&gt;&lt;/script&gt;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&lt;/head&gt;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&lt;body&gt;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&lt;div class="wrap"&gt;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&lt;header&gt;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&lt;h1&gt;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&lt;a </a:t>
                      </a:r>
                      <a:r>
                        <a:rPr lang="en" altLang="ko-Kore-KR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href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="#"&gt;</a:t>
                      </a:r>
                      <a:r>
                        <a:rPr lang="en" altLang="ko-Kore-KR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kakao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" altLang="ko-Kore-KR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&lt;/a&gt;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&lt;/h1&gt;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&lt;nav&gt;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&lt;ul class="nav-depth1"&gt;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&lt;li&gt;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&lt;a </a:t>
                      </a:r>
                      <a:r>
                        <a:rPr lang="en" altLang="ko-Kore-KR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href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="#"&gt;</a:t>
                      </a:r>
                      <a:r>
                        <a:rPr lang="ko-KR" altLang="en-US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소개</a:t>
                      </a:r>
                      <a:r>
                        <a:rPr lang="en-US" altLang="ko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&lt;/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a&gt;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&lt;ul class="nav-depth2"&gt;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&lt;li&gt;&lt;a </a:t>
                      </a:r>
                      <a:r>
                        <a:rPr lang="en" altLang="ko-Kore-KR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href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="#"&gt;</a:t>
                      </a:r>
                      <a:r>
                        <a:rPr lang="ko-KR" altLang="en-US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미니링크</a:t>
                      </a:r>
                      <a:r>
                        <a:rPr lang="en-US" altLang="ko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&lt;/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a&gt;&lt;/li&gt;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&lt;li&gt;&lt;a </a:t>
                      </a:r>
                      <a:r>
                        <a:rPr lang="en" altLang="ko-Kore-KR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href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="#"&gt;</a:t>
                      </a:r>
                      <a:r>
                        <a:rPr lang="ko-KR" altLang="en-US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미니헥사</a:t>
                      </a:r>
                      <a:r>
                        <a:rPr lang="en-US" altLang="ko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&lt;/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a&gt;&lt;/li&gt;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&lt;li&gt;&lt;a </a:t>
                      </a:r>
                      <a:r>
                        <a:rPr lang="en" altLang="ko-Kore-KR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href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="#"&gt;</a:t>
                      </a:r>
                      <a:r>
                        <a:rPr lang="ko-KR" altLang="en-US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헤이카카오</a:t>
                      </a:r>
                      <a:r>
                        <a:rPr lang="en-US" altLang="ko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&lt;/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a&gt;&lt;/li&gt;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&lt;li&gt;&lt;a </a:t>
                      </a:r>
                      <a:r>
                        <a:rPr lang="en" altLang="ko-Kore-KR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href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="#"&gt;</a:t>
                      </a:r>
                      <a:r>
                        <a:rPr lang="ko-KR" altLang="en-US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카카오미니</a:t>
                      </a:r>
                      <a:r>
                        <a:rPr lang="en-US" altLang="ko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&lt;/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a&gt;&lt;/li&gt;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&lt;li&gt;&lt;a </a:t>
                      </a:r>
                      <a:r>
                        <a:rPr lang="en" altLang="ko-Kore-KR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href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="#"&gt;</a:t>
                      </a:r>
                      <a:r>
                        <a:rPr lang="ko-KR" altLang="en-US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카카오미니</a:t>
                      </a:r>
                      <a:r>
                        <a:rPr lang="en-US" altLang="ko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&lt;/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a&gt;&lt;/li&gt;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&lt;/ul&gt;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&lt;/li&gt;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&lt;li&gt;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&lt;a </a:t>
                      </a:r>
                      <a:r>
                        <a:rPr lang="en" altLang="ko-Kore-KR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href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="#"&gt;</a:t>
                      </a:r>
                      <a:r>
                        <a:rPr lang="ko-KR" altLang="en-US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서비스</a:t>
                      </a:r>
                      <a:r>
                        <a:rPr lang="en-US" altLang="ko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&lt;/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a&gt;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&lt;ul class="nav-depth2"&gt;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&lt;li&gt;&lt;a </a:t>
                      </a:r>
                      <a:r>
                        <a:rPr lang="en" altLang="ko-Kore-KR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href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="#"&gt;</a:t>
                      </a:r>
                      <a:r>
                        <a:rPr lang="ko-KR" altLang="en-US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미니링크</a:t>
                      </a:r>
                      <a:r>
                        <a:rPr lang="en-US" altLang="ko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&lt;/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a&gt;&lt;/li&gt;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&lt;li&gt;&lt;a </a:t>
                      </a:r>
                      <a:r>
                        <a:rPr lang="en" altLang="ko-Kore-KR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href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="#"&gt;</a:t>
                      </a:r>
                      <a:r>
                        <a:rPr lang="ko-KR" altLang="en-US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미니헥사</a:t>
                      </a:r>
                      <a:r>
                        <a:rPr lang="en-US" altLang="ko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&lt;/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a&gt;&lt;/li&gt;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&lt;li&gt;&lt;a </a:t>
                      </a:r>
                      <a:r>
                        <a:rPr lang="en" altLang="ko-Kore-KR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href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="#"&gt;</a:t>
                      </a:r>
                      <a:r>
                        <a:rPr lang="ko-KR" altLang="en-US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헤이카카오</a:t>
                      </a:r>
                      <a:r>
                        <a:rPr lang="en-US" altLang="ko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&lt;/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a&gt;&lt;/li&gt;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&lt;li&gt;&lt;a </a:t>
                      </a:r>
                      <a:r>
                        <a:rPr lang="en" altLang="ko-Kore-KR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href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="#"&gt;</a:t>
                      </a:r>
                      <a:r>
                        <a:rPr lang="ko-KR" altLang="en-US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카카오미니</a:t>
                      </a:r>
                      <a:r>
                        <a:rPr lang="en-US" altLang="ko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&lt;/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a&gt;&lt;/li&gt;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&lt;/ul&gt;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&lt;/li&gt;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&lt;li&gt;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&lt;a </a:t>
                      </a:r>
                      <a:r>
                        <a:rPr lang="en" altLang="ko-Kore-KR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href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="#"&gt;</a:t>
                      </a:r>
                      <a:r>
                        <a:rPr lang="ko-KR" altLang="en-US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제품</a:t>
                      </a:r>
                      <a:r>
                        <a:rPr lang="en-US" altLang="ko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&lt;/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a&gt;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&lt;ul class="nav-depth2"&gt;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&lt;li&gt;&lt;a </a:t>
                      </a:r>
                      <a:r>
                        <a:rPr lang="en" altLang="ko-Kore-KR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href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="#"&gt;</a:t>
                      </a:r>
                      <a:r>
                        <a:rPr lang="ko-KR" altLang="en-US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미니링크</a:t>
                      </a:r>
                      <a:r>
                        <a:rPr lang="en-US" altLang="ko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&lt;/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a&gt;&lt;/li&gt;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&lt;li&gt;&lt;a </a:t>
                      </a:r>
                      <a:r>
                        <a:rPr lang="en" altLang="ko-Kore-KR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href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="#"&gt;</a:t>
                      </a:r>
                      <a:r>
                        <a:rPr lang="ko-KR" altLang="en-US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미니헥사</a:t>
                      </a:r>
                      <a:r>
                        <a:rPr lang="en-US" altLang="ko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&lt;/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a&gt;&lt;/li&gt;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&lt;li&gt;&lt;a </a:t>
                      </a:r>
                      <a:r>
                        <a:rPr lang="en" altLang="ko-Kore-KR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href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="#"&gt;</a:t>
                      </a:r>
                      <a:r>
                        <a:rPr lang="ko-KR" altLang="en-US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헤이카카오</a:t>
                      </a:r>
                      <a:r>
                        <a:rPr lang="en-US" altLang="ko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&lt;/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a&gt;&lt;/li&gt;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&lt;li&gt;&lt;a </a:t>
                      </a:r>
                      <a:r>
                        <a:rPr lang="en" altLang="ko-Kore-KR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href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="#"&gt;</a:t>
                      </a:r>
                      <a:r>
                        <a:rPr lang="ko-KR" altLang="en-US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카카오미니</a:t>
                      </a:r>
                      <a:r>
                        <a:rPr lang="en-US" altLang="ko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&lt;/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a&gt;&lt;/li&gt;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&lt;/ul&gt;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&lt;/li&gt;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&lt;li&gt;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&lt;a </a:t>
                      </a:r>
                      <a:r>
                        <a:rPr lang="en" altLang="ko-Kore-KR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href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="#"&gt;</a:t>
                      </a:r>
                      <a:r>
                        <a:rPr lang="ko-KR" altLang="en-US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파트너</a:t>
                      </a:r>
                      <a:r>
                        <a:rPr lang="en-US" altLang="ko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&lt;/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a&gt;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&lt;ul class="nav-depth2"&gt;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&lt;li&gt;&lt;a </a:t>
                      </a:r>
                      <a:r>
                        <a:rPr lang="en" altLang="ko-Kore-KR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href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="#"&gt;</a:t>
                      </a:r>
                      <a:r>
                        <a:rPr lang="ko-KR" altLang="en-US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카카오톡</a:t>
                      </a:r>
                      <a:r>
                        <a:rPr lang="en-US" altLang="ko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&lt;/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a&gt;&lt;/li&gt;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&lt;li&gt;&lt;a </a:t>
                      </a:r>
                      <a:r>
                        <a:rPr lang="en" altLang="ko-Kore-KR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href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="#"&gt;</a:t>
                      </a:r>
                      <a:r>
                        <a:rPr lang="ko-KR" altLang="en-US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자동차</a:t>
                      </a:r>
                      <a:r>
                        <a:rPr lang="en-US" altLang="ko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&lt;/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a&gt;&lt;/li&gt;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&lt;li&gt;&lt;a </a:t>
                      </a:r>
                      <a:r>
                        <a:rPr lang="en" altLang="ko-Kore-KR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href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="#"&gt;</a:t>
                      </a:r>
                      <a:r>
                        <a:rPr lang="ko-KR" altLang="en-US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네비게이션</a:t>
                      </a:r>
                      <a:r>
                        <a:rPr lang="en-US" altLang="ko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&lt;/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a&gt;&lt;/li&gt;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&lt;li&gt;&lt;a </a:t>
                      </a:r>
                      <a:r>
                        <a:rPr lang="en" altLang="ko-Kore-KR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href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="#"&gt;</a:t>
                      </a:r>
                      <a:r>
                        <a:rPr lang="ko-KR" altLang="en-US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스마트악세서리</a:t>
                      </a:r>
                      <a:r>
                        <a:rPr lang="en-US" altLang="ko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&lt;/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a&gt;&lt;/li&gt;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&lt;/ul&gt;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&lt;/li&gt;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&lt;/ul&gt;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&lt;/nav&gt;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&lt;/header&gt;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&lt;div class="slide"&gt;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&lt;ul&gt;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&lt;li&gt;&lt;</a:t>
                      </a:r>
                      <a:r>
                        <a:rPr lang="en" altLang="ko-Kore-KR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img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" altLang="ko-Kore-KR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="./images/slide1.jpg" alt="</a:t>
                      </a:r>
                      <a:r>
                        <a:rPr lang="en" altLang="ko-Kore-KR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kakao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intelligence"&gt;&lt;/li&gt;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&lt;li&gt;&lt;</a:t>
                      </a:r>
                      <a:r>
                        <a:rPr lang="en" altLang="ko-Kore-KR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img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" altLang="ko-Kore-KR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="./images/slide2.jpg" alt="</a:t>
                      </a:r>
                      <a:r>
                        <a:rPr lang="ko-KR" altLang="en-US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이제 카카오에서도 </a:t>
                      </a:r>
                      <a:r>
                        <a:rPr lang="ko-KR" altLang="en-US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헤이카카오를</a:t>
                      </a:r>
                      <a:r>
                        <a:rPr lang="ko-KR" altLang="en-US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불러보세요</a:t>
                      </a:r>
                      <a:r>
                        <a:rPr lang="en-US" altLang="ko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헤이카카오앱</a:t>
                      </a:r>
                      <a:r>
                        <a:rPr lang="ko-KR" altLang="en-US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2.6</a:t>
                      </a:r>
                      <a:r>
                        <a:rPr lang="ko-KR" altLang="en-US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은 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Android : 5.0 </a:t>
                      </a:r>
                      <a:r>
                        <a:rPr lang="ko-KR" altLang="en-US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이상</a:t>
                      </a:r>
                      <a:r>
                        <a:rPr lang="en-US" altLang="ko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IOS 12.0 </a:t>
                      </a:r>
                      <a:r>
                        <a:rPr lang="ko-KR" altLang="en-US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이상을 지원합니다</a:t>
                      </a:r>
                      <a:r>
                        <a:rPr lang="en-US" altLang="ko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."&gt;&lt;/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li&gt;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&lt;li&gt;&lt;</a:t>
                      </a:r>
                      <a:r>
                        <a:rPr lang="en" altLang="ko-Kore-KR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img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" altLang="ko-Kore-KR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="./images/slide3.png" alt="</a:t>
                      </a:r>
                      <a:r>
                        <a:rPr lang="ko-KR" altLang="en-US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더 작고 똑똑한 스마트 스피커 </a:t>
                      </a:r>
                      <a:r>
                        <a:rPr lang="ko-KR" altLang="en-US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미니헥사</a:t>
                      </a:r>
                      <a:r>
                        <a:rPr lang="en-US" altLang="ko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"&gt;&lt;/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li&gt;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&lt;/ul&gt;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&lt;/div&gt;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&lt;div class="container"&gt;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&lt;div class="tab"&gt;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&lt;section class="on"&gt;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&lt;h2&gt;</a:t>
                      </a:r>
                      <a:r>
                        <a:rPr lang="ko-KR" altLang="en-US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공지사항</a:t>
                      </a:r>
                      <a:r>
                        <a:rPr lang="en-US" altLang="ko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&lt;/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h2&gt;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&lt;div class="</a:t>
                      </a:r>
                      <a:r>
                        <a:rPr lang="en" altLang="ko-Kore-KR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cont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"&gt;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&lt;ul class="</a:t>
                      </a:r>
                      <a:r>
                        <a:rPr lang="en" altLang="ko-Kore-KR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lst-bbs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"&gt;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&lt;li&gt;&lt;a </a:t>
                      </a:r>
                      <a:r>
                        <a:rPr lang="en" altLang="ko-Kore-KR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href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="#"&gt;- </a:t>
                      </a:r>
                      <a:r>
                        <a:rPr lang="ko-KR" altLang="en-US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일상을 바꾸는 </a:t>
                      </a:r>
                      <a:r>
                        <a:rPr lang="ko-KR" altLang="en-US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헤이카카오</a:t>
                      </a:r>
                      <a:r>
                        <a:rPr lang="ko-KR" altLang="en-US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출시 이벤트 </a:t>
                      </a:r>
                      <a:r>
                        <a:rPr lang="en-US" altLang="ko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span&gt;2020-10-29&lt;/span&gt;&lt;/a&gt;&lt;/li&gt;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&lt;li&gt;&lt;a </a:t>
                      </a:r>
                      <a:r>
                        <a:rPr lang="en" altLang="ko-Kore-KR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href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="#"&gt;- </a:t>
                      </a:r>
                      <a:r>
                        <a:rPr lang="ko-KR" altLang="en-US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헤이카카오를</a:t>
                      </a:r>
                      <a:r>
                        <a:rPr lang="ko-KR" altLang="en-US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부르고 커피 받자 </a:t>
                      </a:r>
                      <a:r>
                        <a:rPr lang="en-US" altLang="ko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span&gt;2020-10-29&lt;/span&gt;&lt;/a&gt;&lt;/li&gt;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&lt;li&gt;&lt;a </a:t>
                      </a:r>
                      <a:r>
                        <a:rPr lang="en" altLang="ko-Kore-KR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href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="#"&gt;- 10</a:t>
                      </a:r>
                      <a:r>
                        <a:rPr lang="ko-KR" altLang="en-US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31</a:t>
                      </a:r>
                      <a:r>
                        <a:rPr lang="ko-KR" altLang="en-US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ko-KR" altLang="en-US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정기정검</a:t>
                      </a:r>
                      <a:r>
                        <a:rPr lang="ko-KR" altLang="en-US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공지 </a:t>
                      </a:r>
                      <a:r>
                        <a:rPr lang="en-US" altLang="ko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span&gt;2020-10-29&lt;/span&gt;&lt;/a&gt;&lt;/li&gt;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&lt;li&gt;&lt;a </a:t>
                      </a:r>
                      <a:r>
                        <a:rPr lang="en" altLang="ko-Kore-KR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href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="#"&gt;- </a:t>
                      </a:r>
                      <a:r>
                        <a:rPr lang="ko-KR" altLang="en-US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카카오홈</a:t>
                      </a:r>
                      <a:r>
                        <a:rPr lang="ko-KR" altLang="en-US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출시 이벤트 </a:t>
                      </a:r>
                      <a:r>
                        <a:rPr lang="en-US" altLang="ko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span&gt;2020-10-29&lt;/span&gt;&lt;/a&gt;&lt;/li&gt;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&lt;li&gt;&lt;a </a:t>
                      </a:r>
                      <a:r>
                        <a:rPr lang="en" altLang="ko-Kore-KR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href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="#"&gt;- </a:t>
                      </a:r>
                      <a:r>
                        <a:rPr lang="ko-KR" altLang="en-US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카카오 채용 안내 </a:t>
                      </a:r>
                      <a:r>
                        <a:rPr lang="en-US" altLang="ko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span&gt;2020-10-29&lt;/span&gt;&lt;/a&gt;&lt;/li&gt;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&lt;li&gt;&lt;a </a:t>
                      </a:r>
                      <a:r>
                        <a:rPr lang="en" altLang="ko-Kore-KR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href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="#"&gt;- [event] </a:t>
                      </a:r>
                      <a:r>
                        <a:rPr lang="ko-KR" altLang="en-US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헤이카카오를</a:t>
                      </a:r>
                      <a:r>
                        <a:rPr lang="ko-KR" altLang="en-US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부르고 커피 받자 </a:t>
                      </a:r>
                      <a:r>
                        <a:rPr lang="en-US" altLang="ko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span&gt;2020-10-29&lt;/span&gt;&lt;/a&gt;&lt;/li&gt;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&lt;/ul&gt;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&lt;/div&gt;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&lt;/section&gt;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&lt;section&gt;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&lt;h2&gt;</a:t>
                      </a:r>
                      <a:r>
                        <a:rPr lang="ko-KR" altLang="en-US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갤러리</a:t>
                      </a:r>
                      <a:r>
                        <a:rPr lang="en-US" altLang="ko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&lt;/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h2&gt;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&lt;div class="</a:t>
                      </a:r>
                      <a:r>
                        <a:rPr lang="en" altLang="ko-Kore-KR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cont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"&gt;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&lt;ul class="</a:t>
                      </a:r>
                      <a:r>
                        <a:rPr lang="en" altLang="ko-Kore-KR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lst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-gallery"&gt;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&lt;li&gt;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&lt;a </a:t>
                      </a:r>
                      <a:r>
                        <a:rPr lang="en" altLang="ko-Kore-KR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href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="#"&gt;&lt;</a:t>
                      </a:r>
                      <a:r>
                        <a:rPr lang="en" altLang="ko-Kore-KR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img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" altLang="ko-Kore-KR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="./images/gallery1.jpeg" alt=""&gt;&lt;/a&gt;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&lt;/li&gt;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&lt;li&gt;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&lt;a </a:t>
                      </a:r>
                      <a:r>
                        <a:rPr lang="en" altLang="ko-Kore-KR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href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="#"&gt;&lt;</a:t>
                      </a:r>
                      <a:r>
                        <a:rPr lang="en" altLang="ko-Kore-KR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img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" altLang="ko-Kore-KR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="./images/gallery2.jpeg" alt=""&gt;&lt;/a&gt;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&lt;/li&gt;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&lt;li&gt;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&lt;a </a:t>
                      </a:r>
                      <a:r>
                        <a:rPr lang="en" altLang="ko-Kore-KR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href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="#"&gt;&lt;</a:t>
                      </a:r>
                      <a:r>
                        <a:rPr lang="en" altLang="ko-Kore-KR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img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" altLang="ko-Kore-KR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="./images/gallery3.jpeg" alt=""&gt;&lt;/a&gt;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&lt;/li&gt;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&lt;/ul&gt;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&lt;/div&gt;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&lt;/section&gt;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&lt;/div&gt;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&lt;section class="col2"&gt;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&lt;h2&gt;</a:t>
                      </a:r>
                      <a:r>
                        <a:rPr lang="ko-KR" altLang="en-US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배너</a:t>
                      </a:r>
                      <a:r>
                        <a:rPr lang="en-US" altLang="ko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&lt;/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h2&gt;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&lt;div class="</a:t>
                      </a:r>
                      <a:r>
                        <a:rPr lang="en" altLang="ko-Kore-KR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cont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"&gt;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" altLang="ko-Kore-KR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img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" altLang="ko-Kore-KR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="./images/</a:t>
                      </a:r>
                      <a:r>
                        <a:rPr lang="en" altLang="ko-Kore-KR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banner.jpg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" alt="Life + AI We are everywhere"&gt;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&lt;/div&gt;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&lt;/section&gt;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&lt;section class="col3"&gt;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&lt;h2&gt;</a:t>
                      </a:r>
                      <a:r>
                        <a:rPr lang="ko-KR" altLang="en-US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바로가기</a:t>
                      </a:r>
                      <a:r>
                        <a:rPr lang="en-US" altLang="ko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&lt;/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h2&gt;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&lt;div class="</a:t>
                      </a:r>
                      <a:r>
                        <a:rPr lang="en" altLang="ko-Kore-KR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cont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"&gt;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&lt;a </a:t>
                      </a:r>
                      <a:r>
                        <a:rPr lang="en" altLang="ko-Kore-KR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href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="#"&gt;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" altLang="ko-Kore-KR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img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" altLang="ko-Kore-KR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="./images/ico1.svg" alt=""&gt; </a:t>
                      </a:r>
                      <a:r>
                        <a:rPr lang="ko-KR" altLang="en-US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나의 계정</a:t>
                      </a:r>
                    </a:p>
                    <a:p>
                      <a:r>
                        <a:rPr lang="en-US" altLang="ko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&lt;/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a&gt;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&lt;a </a:t>
                      </a:r>
                      <a:r>
                        <a:rPr lang="en" altLang="ko-Kore-KR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href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="#"&gt;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" altLang="ko-Kore-KR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img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" altLang="ko-Kore-KR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="./images/ico2.svg" alt=""&gt; </a:t>
                      </a:r>
                      <a:r>
                        <a:rPr lang="ko-KR" altLang="en-US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헤이 음악</a:t>
                      </a:r>
                    </a:p>
                    <a:p>
                      <a:r>
                        <a:rPr lang="en-US" altLang="ko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&lt;/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a&gt;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&lt;a </a:t>
                      </a:r>
                      <a:r>
                        <a:rPr lang="en" altLang="ko-Kore-KR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href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="#"&gt;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" altLang="ko-Kore-KR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img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" altLang="ko-Kore-KR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="./images/ico3.svg" alt=""&gt; </a:t>
                      </a:r>
                      <a:r>
                        <a:rPr lang="ko-KR" altLang="en-US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계정 추가</a:t>
                      </a:r>
                    </a:p>
                    <a:p>
                      <a:r>
                        <a:rPr lang="en-US" altLang="ko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&lt;/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a&gt;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&lt;a </a:t>
                      </a:r>
                      <a:r>
                        <a:rPr lang="en" altLang="ko-Kore-KR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href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="#"&gt;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" altLang="ko-Kore-KR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img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" altLang="ko-Kore-KR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="./images/ico4.svg" alt=""&gt; </a:t>
                      </a:r>
                      <a:r>
                        <a:rPr lang="ko-KR" altLang="en-US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헤이 </a:t>
                      </a:r>
                      <a:r>
                        <a:rPr lang="ko-KR" altLang="en-US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클라우드</a:t>
                      </a:r>
                      <a:endParaRPr lang="ko-KR" altLang="en-US" sz="1800" b="0" kern="120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ko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&lt;/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a&gt;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&lt;/div&gt;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&lt;/section&gt;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&lt;/div&gt;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&lt;footer&gt;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&lt;h1&gt;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" altLang="ko-Kore-KR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img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" altLang="ko-Kore-KR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="./images/</a:t>
                      </a:r>
                      <a:r>
                        <a:rPr lang="en" altLang="ko-Kore-KR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logo.png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" alt="</a:t>
                      </a:r>
                      <a:r>
                        <a:rPr lang="en" altLang="ko-Kore-KR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kakao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" altLang="ko-Kore-KR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"&gt;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&lt;/h1&gt;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&lt;div class="copyright"&gt;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&lt;address&gt;</a:t>
                      </a:r>
                    </a:p>
                    <a:p>
                      <a:r>
                        <a:rPr lang="ko-KR" altLang="en-US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경기도 부천시 상동</a:t>
                      </a:r>
                    </a:p>
                    <a:p>
                      <a:r>
                        <a:rPr lang="en-US" altLang="ko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" altLang="ko-Kore-KR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br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&gt;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© 2020 </a:t>
                      </a:r>
                      <a:r>
                        <a:rPr lang="en" altLang="ko-Kore-KR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Kakao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Enterprise. The </a:t>
                      </a:r>
                      <a:r>
                        <a:rPr lang="en" altLang="ko-Kore-KR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Kakao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" altLang="ko-Kore-KR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is a trademark of </a:t>
                      </a:r>
                      <a:r>
                        <a:rPr lang="en" altLang="ko-Kore-KR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Kakaocorp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&lt;/address&gt;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&lt;/div&gt;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&lt;div class="</a:t>
                      </a:r>
                      <a:r>
                        <a:rPr lang="en" altLang="ko-Kore-KR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sns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"&gt;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&lt;a </a:t>
                      </a:r>
                      <a:r>
                        <a:rPr lang="en" altLang="ko-Kore-KR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href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="#"&gt;</a:t>
                      </a:r>
                      <a:r>
                        <a:rPr lang="en" altLang="ko-Kore-KR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kakaoTalk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&lt;/a&gt;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&lt;a </a:t>
                      </a:r>
                      <a:r>
                        <a:rPr lang="en" altLang="ko-Kore-KR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href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="#"&gt;</a:t>
                      </a:r>
                      <a:r>
                        <a:rPr lang="en" altLang="ko-Kore-KR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facebook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&lt;/a&gt;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&lt;a </a:t>
                      </a:r>
                      <a:r>
                        <a:rPr lang="en" altLang="ko-Kore-KR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href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="#"&gt;</a:t>
                      </a:r>
                      <a:r>
                        <a:rPr lang="en" altLang="ko-Kore-KR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instagram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&lt;/a&gt;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&lt;/div&gt;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&lt;/footer&gt;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&lt;/div&gt; 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&lt;div id="modal"&gt;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&lt;div class="inner"&gt;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" altLang="ko-Kore-KR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img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" altLang="ko-Kore-KR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="./images/</a:t>
                      </a:r>
                      <a:r>
                        <a:rPr lang="en" altLang="ko-Kore-KR" sz="1800" b="0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modal.png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" alt=""&gt; 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&lt;button&gt;</a:t>
                      </a:r>
                      <a:r>
                        <a:rPr lang="ko-KR" altLang="en-US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닫기</a:t>
                      </a:r>
                      <a:r>
                        <a:rPr lang="en-US" altLang="ko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&lt;/</a:t>
                      </a: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button&gt;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&lt;/div&gt;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&lt;/div&gt; 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&lt;/body&gt;</a:t>
                      </a:r>
                    </a:p>
                    <a:p>
                      <a:r>
                        <a:rPr lang="en" altLang="ko-Kore-KR" sz="1800" b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&lt;/html&gt;</a:t>
                      </a:r>
                    </a:p>
                    <a:p>
                      <a:pPr lvl="0">
                        <a:buNone/>
                      </a:pPr>
                      <a:endParaRPr lang="ko-KR" altLang="en-US" sz="1200"/>
                    </a:p>
                  </a:txBody>
                  <a:tcPr marT="55321" marB="55321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246047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8FFF1285-1EFF-4C4F-8F53-3F44A7DCB6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7520" y="358508"/>
            <a:ext cx="6299200" cy="132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6368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21</TotalTime>
  <Words>1740</Words>
  <Application>Microsoft Office PowerPoint</Application>
  <PresentationFormat>와이드스크린</PresentationFormat>
  <Paragraphs>558</Paragraphs>
  <Slides>19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4" baseType="lpstr">
      <vt:lpstr>맑은 고딕</vt:lpstr>
      <vt:lpstr>맑은 고딕</vt:lpstr>
      <vt:lpstr>Arial</vt:lpstr>
      <vt:lpstr>Times New Roman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HTML/CSS</dc:title>
  <dc:creator>Park</dc:creator>
  <cp:lastModifiedBy>607-010</cp:lastModifiedBy>
  <cp:revision>5</cp:revision>
  <dcterms:created xsi:type="dcterms:W3CDTF">2017-03-18T09:11:01Z</dcterms:created>
  <dcterms:modified xsi:type="dcterms:W3CDTF">2021-03-02T01:04:49Z</dcterms:modified>
</cp:coreProperties>
</file>